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0" r:id="rId1"/>
  </p:sldMasterIdLst>
  <p:notesMasterIdLst>
    <p:notesMasterId r:id="rId202"/>
  </p:notesMasterIdLst>
  <p:sldIdLst>
    <p:sldId id="256" r:id="rId2"/>
    <p:sldId id="257" r:id="rId3"/>
    <p:sldId id="526" r:id="rId4"/>
    <p:sldId id="492" r:id="rId5"/>
    <p:sldId id="493" r:id="rId6"/>
    <p:sldId id="494" r:id="rId7"/>
    <p:sldId id="495" r:id="rId8"/>
    <p:sldId id="496" r:id="rId9"/>
    <p:sldId id="497" r:id="rId10"/>
    <p:sldId id="498" r:id="rId11"/>
    <p:sldId id="499" r:id="rId12"/>
    <p:sldId id="500" r:id="rId13"/>
    <p:sldId id="501" r:id="rId14"/>
    <p:sldId id="502" r:id="rId15"/>
    <p:sldId id="503" r:id="rId16"/>
    <p:sldId id="504" r:id="rId17"/>
    <p:sldId id="505" r:id="rId18"/>
    <p:sldId id="506" r:id="rId19"/>
    <p:sldId id="507" r:id="rId20"/>
    <p:sldId id="509" r:id="rId21"/>
    <p:sldId id="510" r:id="rId22"/>
    <p:sldId id="511" r:id="rId23"/>
    <p:sldId id="512" r:id="rId24"/>
    <p:sldId id="513" r:id="rId25"/>
    <p:sldId id="514" r:id="rId26"/>
    <p:sldId id="515" r:id="rId27"/>
    <p:sldId id="516" r:id="rId28"/>
    <p:sldId id="517" r:id="rId29"/>
    <p:sldId id="518" r:id="rId30"/>
    <p:sldId id="519" r:id="rId31"/>
    <p:sldId id="520" r:id="rId32"/>
    <p:sldId id="521" r:id="rId33"/>
    <p:sldId id="523" r:id="rId34"/>
    <p:sldId id="524" r:id="rId35"/>
    <p:sldId id="525" r:id="rId36"/>
    <p:sldId id="703" r:id="rId37"/>
    <p:sldId id="704" r:id="rId38"/>
    <p:sldId id="527" r:id="rId39"/>
    <p:sldId id="528" r:id="rId40"/>
    <p:sldId id="529" r:id="rId41"/>
    <p:sldId id="530" r:id="rId42"/>
    <p:sldId id="531" r:id="rId43"/>
    <p:sldId id="532" r:id="rId44"/>
    <p:sldId id="533" r:id="rId45"/>
    <p:sldId id="534" r:id="rId46"/>
    <p:sldId id="535" r:id="rId47"/>
    <p:sldId id="536" r:id="rId48"/>
    <p:sldId id="537" r:id="rId49"/>
    <p:sldId id="538" r:id="rId50"/>
    <p:sldId id="539" r:id="rId51"/>
    <p:sldId id="540" r:id="rId52"/>
    <p:sldId id="541" r:id="rId53"/>
    <p:sldId id="542" r:id="rId54"/>
    <p:sldId id="543" r:id="rId55"/>
    <p:sldId id="544" r:id="rId56"/>
    <p:sldId id="545" r:id="rId57"/>
    <p:sldId id="546" r:id="rId58"/>
    <p:sldId id="547" r:id="rId59"/>
    <p:sldId id="548" r:id="rId60"/>
    <p:sldId id="705" r:id="rId61"/>
    <p:sldId id="549" r:id="rId62"/>
    <p:sldId id="550" r:id="rId63"/>
    <p:sldId id="551" r:id="rId64"/>
    <p:sldId id="552" r:id="rId65"/>
    <p:sldId id="553" r:id="rId66"/>
    <p:sldId id="706" r:id="rId67"/>
    <p:sldId id="707" r:id="rId68"/>
    <p:sldId id="708" r:id="rId69"/>
    <p:sldId id="709" r:id="rId70"/>
    <p:sldId id="710" r:id="rId71"/>
    <p:sldId id="711" r:id="rId72"/>
    <p:sldId id="712" r:id="rId73"/>
    <p:sldId id="713" r:id="rId74"/>
    <p:sldId id="714" r:id="rId75"/>
    <p:sldId id="715" r:id="rId76"/>
    <p:sldId id="716" r:id="rId77"/>
    <p:sldId id="717" r:id="rId78"/>
    <p:sldId id="718" r:id="rId79"/>
    <p:sldId id="719" r:id="rId80"/>
    <p:sldId id="720" r:id="rId81"/>
    <p:sldId id="721" r:id="rId82"/>
    <p:sldId id="722" r:id="rId83"/>
    <p:sldId id="723" r:id="rId84"/>
    <p:sldId id="724" r:id="rId85"/>
    <p:sldId id="725" r:id="rId86"/>
    <p:sldId id="726" r:id="rId87"/>
    <p:sldId id="727" r:id="rId88"/>
    <p:sldId id="728" r:id="rId89"/>
    <p:sldId id="729" r:id="rId90"/>
    <p:sldId id="730" r:id="rId91"/>
    <p:sldId id="731" r:id="rId92"/>
    <p:sldId id="732" r:id="rId93"/>
    <p:sldId id="733" r:id="rId94"/>
    <p:sldId id="734" r:id="rId95"/>
    <p:sldId id="735" r:id="rId96"/>
    <p:sldId id="736" r:id="rId97"/>
    <p:sldId id="737" r:id="rId98"/>
    <p:sldId id="738" r:id="rId99"/>
    <p:sldId id="757" r:id="rId100"/>
    <p:sldId id="758" r:id="rId101"/>
    <p:sldId id="759" r:id="rId102"/>
    <p:sldId id="760" r:id="rId103"/>
    <p:sldId id="761" r:id="rId104"/>
    <p:sldId id="762" r:id="rId105"/>
    <p:sldId id="763" r:id="rId106"/>
    <p:sldId id="764" r:id="rId107"/>
    <p:sldId id="765" r:id="rId108"/>
    <p:sldId id="766" r:id="rId109"/>
    <p:sldId id="767" r:id="rId110"/>
    <p:sldId id="768" r:id="rId111"/>
    <p:sldId id="769" r:id="rId112"/>
    <p:sldId id="770" r:id="rId113"/>
    <p:sldId id="771" r:id="rId114"/>
    <p:sldId id="772" r:id="rId115"/>
    <p:sldId id="773" r:id="rId116"/>
    <p:sldId id="774" r:id="rId117"/>
    <p:sldId id="775" r:id="rId118"/>
    <p:sldId id="776" r:id="rId119"/>
    <p:sldId id="777" r:id="rId120"/>
    <p:sldId id="778" r:id="rId121"/>
    <p:sldId id="779" r:id="rId122"/>
    <p:sldId id="780" r:id="rId123"/>
    <p:sldId id="781" r:id="rId124"/>
    <p:sldId id="782" r:id="rId125"/>
    <p:sldId id="783" r:id="rId126"/>
    <p:sldId id="784" r:id="rId127"/>
    <p:sldId id="785" r:id="rId128"/>
    <p:sldId id="786" r:id="rId129"/>
    <p:sldId id="787" r:id="rId130"/>
    <p:sldId id="788" r:id="rId131"/>
    <p:sldId id="789" r:id="rId132"/>
    <p:sldId id="790" r:id="rId133"/>
    <p:sldId id="791" r:id="rId134"/>
    <p:sldId id="792" r:id="rId135"/>
    <p:sldId id="793" r:id="rId136"/>
    <p:sldId id="794" r:id="rId137"/>
    <p:sldId id="795" r:id="rId138"/>
    <p:sldId id="796" r:id="rId139"/>
    <p:sldId id="797" r:id="rId140"/>
    <p:sldId id="798" r:id="rId141"/>
    <p:sldId id="799" r:id="rId142"/>
    <p:sldId id="800" r:id="rId143"/>
    <p:sldId id="801" r:id="rId144"/>
    <p:sldId id="802" r:id="rId145"/>
    <p:sldId id="803" r:id="rId146"/>
    <p:sldId id="804" r:id="rId147"/>
    <p:sldId id="805" r:id="rId148"/>
    <p:sldId id="806" r:id="rId149"/>
    <p:sldId id="807" r:id="rId150"/>
    <p:sldId id="808" r:id="rId151"/>
    <p:sldId id="809" r:id="rId152"/>
    <p:sldId id="810" r:id="rId153"/>
    <p:sldId id="811" r:id="rId154"/>
    <p:sldId id="812" r:id="rId155"/>
    <p:sldId id="813" r:id="rId156"/>
    <p:sldId id="668" r:id="rId157"/>
    <p:sldId id="754" r:id="rId158"/>
    <p:sldId id="814" r:id="rId159"/>
    <p:sldId id="815" r:id="rId160"/>
    <p:sldId id="820" r:id="rId161"/>
    <p:sldId id="657" r:id="rId162"/>
    <p:sldId id="658" r:id="rId163"/>
    <p:sldId id="659" r:id="rId164"/>
    <p:sldId id="755" r:id="rId165"/>
    <p:sldId id="756" r:id="rId166"/>
    <p:sldId id="821" r:id="rId167"/>
    <p:sldId id="660" r:id="rId168"/>
    <p:sldId id="661" r:id="rId169"/>
    <p:sldId id="662" r:id="rId170"/>
    <p:sldId id="663" r:id="rId171"/>
    <p:sldId id="816" r:id="rId172"/>
    <p:sldId id="817" r:id="rId173"/>
    <p:sldId id="752" r:id="rId174"/>
    <p:sldId id="822" r:id="rId175"/>
    <p:sldId id="823" r:id="rId176"/>
    <p:sldId id="665" r:id="rId177"/>
    <p:sldId id="666" r:id="rId178"/>
    <p:sldId id="818" r:id="rId179"/>
    <p:sldId id="819" r:id="rId180"/>
    <p:sldId id="667" r:id="rId181"/>
    <p:sldId id="739" r:id="rId182"/>
    <p:sldId id="740" r:id="rId183"/>
    <p:sldId id="741" r:id="rId184"/>
    <p:sldId id="742" r:id="rId185"/>
    <p:sldId id="743" r:id="rId186"/>
    <p:sldId id="744" r:id="rId187"/>
    <p:sldId id="745" r:id="rId188"/>
    <p:sldId id="746" r:id="rId189"/>
    <p:sldId id="747" r:id="rId190"/>
    <p:sldId id="748" r:id="rId191"/>
    <p:sldId id="749" r:id="rId192"/>
    <p:sldId id="750" r:id="rId193"/>
    <p:sldId id="751" r:id="rId194"/>
    <p:sldId id="702" r:id="rId195"/>
    <p:sldId id="375" r:id="rId196"/>
    <p:sldId id="376" r:id="rId197"/>
    <p:sldId id="490" r:id="rId198"/>
    <p:sldId id="491" r:id="rId199"/>
    <p:sldId id="382" r:id="rId200"/>
    <p:sldId id="383" r:id="rId201"/>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64572" autoAdjust="0"/>
  </p:normalViewPr>
  <p:slideViewPr>
    <p:cSldViewPr>
      <p:cViewPr>
        <p:scale>
          <a:sx n="50" d="100"/>
          <a:sy n="50" d="100"/>
        </p:scale>
        <p:origin x="-1980" y="12"/>
      </p:cViewPr>
      <p:guideLst>
        <p:guide orient="horz" pos="2160"/>
        <p:guide pos="2880"/>
      </p:guideLst>
    </p:cSldViewPr>
  </p:slideViewPr>
  <p:outlineViewPr>
    <p:cViewPr>
      <p:scale>
        <a:sx n="33" d="100"/>
        <a:sy n="33" d="100"/>
      </p:scale>
      <p:origin x="0" y="12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80705934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 name="Shape 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dirty="0"/>
              <a:t>Kính thưa hội đồng, quý thầy cô và các bạn. Hôm nay nhóm chúng tôi xin được phép giới thiệu đồ án tốt nghiệp </a:t>
            </a:r>
            <a:r>
              <a:rPr lang="en" dirty="0" smtClean="0"/>
              <a:t>Health Support</a:t>
            </a:r>
            <a:r>
              <a:rPr lang="en" baseline="0" dirty="0" smtClean="0"/>
              <a:t> Tracking System</a:t>
            </a:r>
            <a:r>
              <a:rPr lang="en" dirty="0" smtClean="0"/>
              <a:t>, </a:t>
            </a:r>
            <a:r>
              <a:rPr lang="en" dirty="0"/>
              <a:t>tên tiếng Việt là </a:t>
            </a:r>
            <a:r>
              <a:rPr lang="en" dirty="0" smtClean="0"/>
              <a:t>Hệ</a:t>
            </a:r>
            <a:r>
              <a:rPr lang="en" baseline="0" dirty="0" smtClean="0"/>
              <a:t> thống theo dõi hỗ trợ điều trị bệnh cụ thể ở đây là chúng tôi sẽ hỗ trợ điều trị bệnh béo phì</a:t>
            </a:r>
            <a:r>
              <a:rPr lang="en" dirty="0" smtClean="0"/>
              <a:t>. </a:t>
            </a:r>
            <a:r>
              <a:rPr lang="en" dirty="0"/>
              <a:t>Nhóm chúng tôi bao gồm </a:t>
            </a:r>
            <a:r>
              <a:rPr lang="vi-VN" dirty="0" smtClean="0"/>
              <a:t>3</a:t>
            </a:r>
            <a:r>
              <a:rPr lang="en" dirty="0" smtClean="0"/>
              <a:t> </a:t>
            </a:r>
            <a:r>
              <a:rPr lang="en" dirty="0"/>
              <a:t>thành viên… dưới sự hướng dẫn của thầy Kiều Trọng Khánh.</a:t>
            </a:r>
          </a:p>
        </p:txBody>
      </p:sp>
    </p:spTree>
    <p:extLst>
      <p:ext uri="{BB962C8B-B14F-4D97-AF65-F5344CB8AC3E}">
        <p14:creationId xmlns:p14="http://schemas.microsoft.com/office/powerpoint/2010/main" val="170491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đến, bác sĩ sẽ ra đơn thuốc cho bệnh nhân và y tá sẽ nhập dữ liệu đơn thuốc và gửi lại cho bệnh nhân để đi mua thuốc và thực hiện việc điều trị tại nhà</a:t>
            </a:r>
            <a:endParaRPr lang="en" dirty="0"/>
          </a:p>
        </p:txBody>
      </p:sp>
    </p:spTree>
    <p:extLst>
      <p:ext uri="{BB962C8B-B14F-4D97-AF65-F5344CB8AC3E}">
        <p14:creationId xmlns:p14="http://schemas.microsoft.com/office/powerpoint/2010/main" val="25909944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38884786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9130573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smtClean="0"/>
          </a:p>
          <a:p>
            <a:pPr marL="457200" lvl="0" indent="-228600">
              <a:spcBef>
                <a:spcPts val="0"/>
              </a:spcBef>
              <a:buChar char="-"/>
            </a:pPr>
            <a:endParaRPr lang="en" dirty="0"/>
          </a:p>
        </p:txBody>
      </p:sp>
    </p:spTree>
    <p:extLst>
      <p:ext uri="{BB962C8B-B14F-4D97-AF65-F5344CB8AC3E}">
        <p14:creationId xmlns:p14="http://schemas.microsoft.com/office/powerpoint/2010/main" val="14036461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Sau đó</a:t>
            </a:r>
            <a:r>
              <a:rPr lang="en" baseline="0" dirty="0" smtClean="0"/>
              <a:t> hệ thống sẽ gửi notify về ứng dụng điện thoại di động</a:t>
            </a:r>
            <a:endParaRPr lang="en" dirty="0"/>
          </a:p>
        </p:txBody>
      </p:sp>
    </p:spTree>
    <p:extLst>
      <p:ext uri="{BB962C8B-B14F-4D97-AF65-F5344CB8AC3E}">
        <p14:creationId xmlns:p14="http://schemas.microsoft.com/office/powerpoint/2010/main" val="3563336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Sau đó</a:t>
            </a:r>
            <a:r>
              <a:rPr lang="en" baseline="0" dirty="0" smtClean="0"/>
              <a:t> hệ thống sẽ gửi notify về ứng dụng điện thoại di động</a:t>
            </a:r>
            <a:endParaRPr lang="en" dirty="0" smtClean="0"/>
          </a:p>
          <a:p>
            <a:pPr marL="228600" lvl="0" indent="0">
              <a:spcBef>
                <a:spcPts val="0"/>
              </a:spcBef>
              <a:buNone/>
            </a:pPr>
            <a:r>
              <a:rPr lang="en" dirty="0" smtClean="0"/>
              <a:t>Đồng</a:t>
            </a:r>
            <a:r>
              <a:rPr lang="en" baseline="0" dirty="0" smtClean="0"/>
              <a:t> thời, scheduler sẽ gửi lệnh cập nhật trạng thái của notify sang trạng thái “đã được đọc” lên hệ thống</a:t>
            </a:r>
            <a:endParaRPr lang="en" dirty="0"/>
          </a:p>
        </p:txBody>
      </p:sp>
    </p:spTree>
    <p:extLst>
      <p:ext uri="{BB962C8B-B14F-4D97-AF65-F5344CB8AC3E}">
        <p14:creationId xmlns:p14="http://schemas.microsoft.com/office/powerpoint/2010/main" val="33357610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a:p>
        </p:txBody>
      </p:sp>
    </p:spTree>
    <p:extLst>
      <p:ext uri="{BB962C8B-B14F-4D97-AF65-F5344CB8AC3E}">
        <p14:creationId xmlns:p14="http://schemas.microsoft.com/office/powerpoint/2010/main" val="1580313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2169858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0729475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đơn thuốc mới, scheduler sẽ thực hiện tiếp tác vụ xử lý đơn thuốc mới từ hệ thống.</a:t>
            </a:r>
            <a:endParaRPr lang="en" dirty="0"/>
          </a:p>
        </p:txBody>
      </p:sp>
    </p:spTree>
    <p:extLst>
      <p:ext uri="{BB962C8B-B14F-4D97-AF65-F5344CB8AC3E}">
        <p14:creationId xmlns:p14="http://schemas.microsoft.com/office/powerpoint/2010/main" val="413314716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Khi nhận</a:t>
            </a:r>
            <a:r>
              <a:rPr lang="en" baseline="0" dirty="0" smtClean="0"/>
              <a:t> được thực thể notify, scheduler sẽ phân tích xem, thông báo này là thông báo là thông báo về đơn thuốc mới, thông báo về việc bệnh nhân không hoàn thành tập luyện theo đơn thuốc của bác sĩ hay là thông báo về việc bệnh nhân luyện tập quá mức theo đơn thuốc của bác sĩ.</a:t>
            </a:r>
            <a:endParaRPr lang="en" dirty="0" smtClean="0"/>
          </a:p>
          <a:p>
            <a:pPr marL="228600" lvl="0" indent="0">
              <a:spcBef>
                <a:spcPts val="0"/>
              </a:spcBef>
              <a:buNone/>
            </a:pPr>
            <a:r>
              <a:rPr lang="en" dirty="0" smtClean="0"/>
              <a:t>---------------------------------------------------</a:t>
            </a:r>
          </a:p>
          <a:p>
            <a:pPr marL="228600" lvl="0" indent="0">
              <a:spcBef>
                <a:spcPts val="0"/>
              </a:spcBef>
              <a:buNone/>
            </a:pPr>
            <a:r>
              <a:rPr lang="en" dirty="0" smtClean="0"/>
              <a:t>Nếu</a:t>
            </a:r>
            <a:r>
              <a:rPr lang="en" baseline="0" dirty="0" smtClean="0"/>
              <a:t> là thông báo về kết quả luyện tập của bệnh nhân, scheduler sẽ thực hiện tiếp tác vụ thông báo đến bệnh nhân.</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2409103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46515519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Để</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mới</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a:t>
            </a:r>
            <a:endParaRPr dirty="0"/>
          </a:p>
        </p:txBody>
      </p:sp>
    </p:spTree>
    <p:extLst>
      <p:ext uri="{BB962C8B-B14F-4D97-AF65-F5344CB8AC3E}">
        <p14:creationId xmlns:p14="http://schemas.microsoft.com/office/powerpoint/2010/main" val="39386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4692967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328050221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a:t>
            </a:r>
            <a:endParaRPr lang="en" dirty="0" smtClean="0"/>
          </a:p>
          <a:p>
            <a:pPr marL="228600" lvl="0" indent="0">
              <a:spcBef>
                <a:spcPts val="0"/>
              </a:spcBef>
              <a:buNone/>
            </a:pP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38764944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p:txBody>
      </p:sp>
    </p:spTree>
    <p:extLst>
      <p:ext uri="{BB962C8B-B14F-4D97-AF65-F5344CB8AC3E}">
        <p14:creationId xmlns:p14="http://schemas.microsoft.com/office/powerpoint/2010/main" val="7977271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marR="0" lvl="0" indent="0" algn="l" defTabSz="914400" rtl="0" eaLnBrk="1" fontAlgn="auto" latinLnBrk="0" hangingPunct="1">
              <a:lnSpc>
                <a:spcPct val="100000"/>
              </a:lnSpc>
              <a:spcBef>
                <a:spcPts val="0"/>
              </a:spcBef>
              <a:spcAft>
                <a:spcPts val="0"/>
              </a:spcAft>
              <a:buClrTx/>
              <a:buSzTx/>
              <a:buFontTx/>
              <a:buNone/>
              <a:tabLst/>
              <a:defRPr/>
            </a:pPr>
            <a:r>
              <a:rPr lang="en" dirty="0" smtClean="0"/>
              <a:t>Đầ</a:t>
            </a:r>
            <a:r>
              <a:rPr lang="en" baseline="0" dirty="0" smtClean="0"/>
              <a:t>u tiên, ứng dụng trên điện thoại di động sẽ kích hoạt scheduler gửi yêu cầu lấy đơn thuốc mới đến hệ thống. Hệ thống sẽ truy vấn thực thể Treatment và trả về thực thể treatment tương ứng. Sau đó hệ thống sẽ trả về cho scheduler thực thể treatment này.</a:t>
            </a:r>
            <a:endParaRPr lang="en" dirty="0" smtClean="0"/>
          </a:p>
          <a:p>
            <a:pPr marL="228600" lvl="0" indent="0">
              <a:spcBef>
                <a:spcPts val="0"/>
              </a:spcBef>
              <a:buNone/>
            </a:pPr>
            <a:endParaRPr lang="en" dirty="0"/>
          </a:p>
        </p:txBody>
      </p:sp>
    </p:spTree>
    <p:extLst>
      <p:ext uri="{BB962C8B-B14F-4D97-AF65-F5344CB8AC3E}">
        <p14:creationId xmlns:p14="http://schemas.microsoft.com/office/powerpoint/2010/main" val="16214952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endParaRPr lang="en" dirty="0"/>
          </a:p>
        </p:txBody>
      </p:sp>
    </p:spTree>
    <p:extLst>
      <p:ext uri="{BB962C8B-B14F-4D97-AF65-F5344CB8AC3E}">
        <p14:creationId xmlns:p14="http://schemas.microsoft.com/office/powerpoint/2010/main" val="219545945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02878099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426183753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2730885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488601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2975684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10513164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7047520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Thực</a:t>
            </a:r>
            <a:r>
              <a:rPr lang="en" baseline="0" dirty="0" smtClean="0"/>
              <a:t> thể Treatmen mà ứng dụng nhận được bao gồm các thông tin chính sau:</a:t>
            </a:r>
          </a:p>
          <a:p>
            <a:pPr marL="171450" indent="-171450" rtl="0">
              <a:spcBef>
                <a:spcPts val="0"/>
              </a:spcBef>
              <a:buFontTx/>
              <a:buChar char="-"/>
            </a:pPr>
            <a:r>
              <a:rPr lang="en" baseline="0" dirty="0" smtClean="0"/>
              <a:t>Ngày bắt đầu đơn thuốc (ngày mà bệnh nhân khám bệnh)</a:t>
            </a:r>
          </a:p>
          <a:p>
            <a:pPr marL="171450" indent="-171450" rtl="0">
              <a:spcBef>
                <a:spcPts val="0"/>
              </a:spcBef>
              <a:buFontTx/>
              <a:buChar char="-"/>
            </a:pPr>
            <a:r>
              <a:rPr lang="en" baseline="0" dirty="0" smtClean="0"/>
              <a:t>Ngày kết thúc đơn thuốc</a:t>
            </a:r>
          </a:p>
          <a:p>
            <a:pPr marL="171450" indent="-171450" rtl="0">
              <a:spcBef>
                <a:spcPts val="0"/>
              </a:spcBef>
              <a:buFontTx/>
              <a:buChar char="-"/>
            </a:pPr>
            <a:r>
              <a:rPr lang="en-US" baseline="0" dirty="0" smtClean="0"/>
              <a:t>T</a:t>
            </a:r>
            <a:r>
              <a:rPr lang="en" baseline="0" dirty="0" smtClean="0"/>
              <a:t>hông tin của bệnh nhân</a:t>
            </a:r>
          </a:p>
          <a:p>
            <a:pPr marL="171450" indent="-171450" rtl="0">
              <a:spcBef>
                <a:spcPts val="0"/>
              </a:spcBef>
              <a:buFontTx/>
              <a:buChar char="-"/>
            </a:pPr>
            <a:r>
              <a:rPr lang="en-US" baseline="0" dirty="0" smtClean="0"/>
              <a:t>T</a:t>
            </a:r>
            <a:r>
              <a:rPr lang="en" baseline="0" dirty="0" smtClean="0"/>
              <a:t>hông tin về bệnh mà bệnh nhân mắc phải</a:t>
            </a:r>
          </a:p>
          <a:p>
            <a:pPr marL="171450" indent="-171450" rtl="0">
              <a:spcBef>
                <a:spcPts val="0"/>
              </a:spcBef>
              <a:buFontTx/>
              <a:buChar char="-"/>
            </a:pPr>
            <a:r>
              <a:rPr lang="en" baseline="0" dirty="0" smtClean="0"/>
              <a:t>Thông tin về thức ăn, bệnh nhân phải ăn theo đơn thuốc.</a:t>
            </a:r>
          </a:p>
          <a:p>
            <a:pPr marL="171450" indent="-171450" rtl="0">
              <a:spcBef>
                <a:spcPts val="0"/>
              </a:spcBef>
              <a:buFontTx/>
              <a:buChar char="-"/>
            </a:pPr>
            <a:r>
              <a:rPr lang="en" baseline="0" dirty="0" smtClean="0"/>
              <a:t>Thông tin về thuốc bệnh nhân phải uống theo đơn thuốc</a:t>
            </a:r>
          </a:p>
          <a:p>
            <a:pPr marL="171450" indent="-171450" rtl="0">
              <a:spcBef>
                <a:spcPts val="0"/>
              </a:spcBef>
              <a:buFontTx/>
              <a:buChar char="-"/>
            </a:pPr>
            <a:r>
              <a:rPr lang="en" baseline="0" dirty="0" smtClean="0"/>
              <a:t>Thông tin về bài tập bệnh nhân phải luyện tập theo đơn thuốc.</a:t>
            </a:r>
            <a:endParaRPr lang="en" dirty="0"/>
          </a:p>
        </p:txBody>
      </p:sp>
    </p:spTree>
    <p:extLst>
      <p:ext uri="{BB962C8B-B14F-4D97-AF65-F5344CB8AC3E}">
        <p14:creationId xmlns:p14="http://schemas.microsoft.com/office/powerpoint/2010/main" val="30567616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Tôi</a:t>
            </a:r>
            <a:r>
              <a:rPr lang="en" baseline="0" dirty="0" smtClean="0"/>
              <a:t> xin tiếp tục trình bày giải thuật xử lý đơn thuốc để chuẩn bị cho tác vụ nhắc nhở bệnh nhân dùng thuốc, thức ăn và luyện tập.</a:t>
            </a:r>
            <a:endParaRPr lang="en" dirty="0"/>
          </a:p>
        </p:txBody>
      </p:sp>
    </p:spTree>
    <p:extLst>
      <p:ext uri="{BB962C8B-B14F-4D97-AF65-F5344CB8AC3E}">
        <p14:creationId xmlns:p14="http://schemas.microsoft.com/office/powerpoint/2010/main" val="325458132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6632711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3624421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551142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81511483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34824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rtl="0">
              <a:spcBef>
                <a:spcPts val="0"/>
              </a:spcBef>
              <a:buNone/>
            </a:pPr>
            <a:r>
              <a:rPr lang="vi-VN" dirty="0" smtClean="0"/>
              <a:t>Ưu</a:t>
            </a:r>
            <a:r>
              <a:rPr lang="vi-VN" baseline="0" dirty="0" smtClean="0"/>
              <a:t> và nhược điểm của quy trình này là</a:t>
            </a:r>
            <a:endParaRPr lang="en" dirty="0"/>
          </a:p>
        </p:txBody>
      </p:sp>
    </p:spTree>
    <p:extLst>
      <p:ext uri="{BB962C8B-B14F-4D97-AF65-F5344CB8AC3E}">
        <p14:creationId xmlns:p14="http://schemas.microsoft.com/office/powerpoint/2010/main" val="333553714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03944839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7339847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7531650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360775316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4211813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4791394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9330211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146350853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315196231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15140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Đăng</a:t>
            </a:r>
            <a:r>
              <a:rPr lang="vi-VN" baseline="0" dirty="0" smtClean="0"/>
              <a:t> ký khám bệnh đơn giản</a:t>
            </a:r>
            <a:endParaRPr lang="en" dirty="0"/>
          </a:p>
        </p:txBody>
      </p:sp>
    </p:spTree>
    <p:extLst>
      <p:ext uri="{BB962C8B-B14F-4D97-AF65-F5344CB8AC3E}">
        <p14:creationId xmlns:p14="http://schemas.microsoft.com/office/powerpoint/2010/main" val="39409211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77592701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dirty="0"/>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189209403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22689853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41751957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9051746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extLst>
      <p:ext uri="{BB962C8B-B14F-4D97-AF65-F5344CB8AC3E}">
        <p14:creationId xmlns:p14="http://schemas.microsoft.com/office/powerpoint/2010/main" val="224614570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giao</a:t>
            </a:r>
            <a:r>
              <a:rPr lang="en-US" baseline="0" dirty="0" smtClean="0"/>
              <a:t> </a:t>
            </a:r>
            <a:r>
              <a:rPr lang="en-US" baseline="0" dirty="0" err="1" smtClean="0"/>
              <a:t>tiếp</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156</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phần</a:t>
            </a:r>
            <a:r>
              <a:rPr lang="en-US" baseline="0" dirty="0" smtClean="0"/>
              <a:t> </a:t>
            </a:r>
            <a:r>
              <a:rPr lang="en-US" baseline="0" dirty="0" err="1" smtClean="0"/>
              <a:t>lớn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Bluetooth 4.0 </a:t>
            </a:r>
            <a:r>
              <a:rPr lang="en-US" baseline="0" dirty="0" err="1" smtClean="0"/>
              <a:t>có</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Bluetooth Low Energy. </a:t>
            </a:r>
            <a:r>
              <a:rPr lang="en-US" baseline="0" dirty="0" err="1" smtClean="0"/>
              <a:t>Công</a:t>
            </a:r>
            <a:r>
              <a:rPr lang="en-US" baseline="0" dirty="0" smtClean="0"/>
              <a:t> </a:t>
            </a:r>
            <a:r>
              <a:rPr lang="en-US" baseline="0" dirty="0" err="1" smtClean="0"/>
              <a:t>nghệ</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giúp</a:t>
            </a:r>
            <a:r>
              <a:rPr lang="en-US" baseline="0" dirty="0" smtClean="0"/>
              <a:t> </a:t>
            </a:r>
            <a:r>
              <a:rPr lang="en-US" baseline="0" dirty="0" err="1" smtClean="0"/>
              <a:t>các</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có</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lâu</a:t>
            </a:r>
            <a:r>
              <a:rPr lang="en-US" baseline="0" dirty="0" smtClean="0"/>
              <a:t> </a:t>
            </a:r>
            <a:r>
              <a:rPr lang="en-US" baseline="0" dirty="0" err="1" smtClean="0"/>
              <a:t>hơn</a:t>
            </a:r>
            <a:r>
              <a:rPr lang="en-US" baseline="0" dirty="0" smtClean="0"/>
              <a:t>.</a:t>
            </a:r>
          </a:p>
          <a:p>
            <a:r>
              <a:rPr lang="en-US" dirty="0" err="1" smtClean="0"/>
              <a:t>Khi</a:t>
            </a:r>
            <a:r>
              <a:rPr lang="en-US" dirty="0" smtClean="0"/>
              <a:t> </a:t>
            </a:r>
            <a:r>
              <a:rPr lang="en-US" dirty="0" err="1" smtClean="0"/>
              <a:t>nói</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thì</a:t>
            </a:r>
            <a:r>
              <a:rPr lang="en-US" baseline="0" dirty="0" smtClean="0"/>
              <a:t> </a:t>
            </a:r>
            <a:r>
              <a:rPr lang="en-US" baseline="0" dirty="0" err="1" smtClean="0"/>
              <a:t>người</a:t>
            </a:r>
            <a:r>
              <a:rPr lang="en-US" baseline="0" dirty="0" smtClean="0"/>
              <a:t> ta chia </a:t>
            </a:r>
            <a:r>
              <a:rPr lang="en-US" baseline="0" dirty="0" err="1" smtClean="0"/>
              <a:t>thành</a:t>
            </a:r>
            <a:r>
              <a:rPr lang="en-US" baseline="0" dirty="0" smtClean="0"/>
              <a:t> 2 </a:t>
            </a:r>
            <a:r>
              <a:rPr lang="en-US" baseline="0" dirty="0" err="1" smtClean="0"/>
              <a:t>loại</a:t>
            </a:r>
            <a:r>
              <a:rPr lang="en-US" baseline="0" dirty="0" smtClean="0"/>
              <a:t> </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157</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158</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159</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viện có thể ra đơn thuốc cho nhiều bệnh nhân trong thời gian ngắn</a:t>
            </a:r>
            <a:endParaRPr lang="en" dirty="0"/>
          </a:p>
        </p:txBody>
      </p:sp>
    </p:spTree>
    <p:extLst>
      <p:ext uri="{BB962C8B-B14F-4D97-AF65-F5344CB8AC3E}">
        <p14:creationId xmlns:p14="http://schemas.microsoft.com/office/powerpoint/2010/main" val="384744083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nói</a:t>
            </a:r>
            <a:r>
              <a:rPr lang="en-US" baseline="0" dirty="0" smtClean="0"/>
              <a:t> </a:t>
            </a:r>
            <a:r>
              <a:rPr lang="en-US" baseline="0" dirty="0" err="1" smtClean="0"/>
              <a:t>đến</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công</a:t>
            </a:r>
            <a:r>
              <a:rPr lang="en-US" baseline="0" dirty="0" smtClean="0"/>
              <a:t> </a:t>
            </a:r>
            <a:r>
              <a:rPr lang="en-US" baseline="0" dirty="0" err="1" smtClean="0"/>
              <a:t>nghệ</a:t>
            </a:r>
            <a:r>
              <a:rPr lang="en-US" baseline="0" dirty="0" smtClean="0"/>
              <a:t> BLE </a:t>
            </a:r>
            <a:r>
              <a:rPr lang="en-US" baseline="0" dirty="0" err="1" smtClean="0"/>
              <a:t>người</a:t>
            </a:r>
            <a:r>
              <a:rPr lang="en-US" baseline="0" dirty="0" smtClean="0"/>
              <a:t> ta chia </a:t>
            </a:r>
            <a:r>
              <a:rPr lang="en-US" baseline="0" dirty="0" err="1" smtClean="0"/>
              <a:t>nó</a:t>
            </a:r>
            <a:r>
              <a:rPr lang="en-US" baseline="0" dirty="0" smtClean="0"/>
              <a:t> </a:t>
            </a:r>
            <a:r>
              <a:rPr lang="en-US" baseline="0" dirty="0" err="1" smtClean="0"/>
              <a:t>thành</a:t>
            </a:r>
            <a:r>
              <a:rPr lang="en-US" baseline="0" dirty="0" smtClean="0"/>
              <a:t> 2 </a:t>
            </a:r>
            <a:r>
              <a:rPr lang="en-US" baseline="0" dirty="0" err="1" smtClean="0"/>
              <a:t>loại</a:t>
            </a:r>
            <a:r>
              <a:rPr lang="en-US" baseline="0" dirty="0" smtClean="0"/>
              <a:t> </a:t>
            </a:r>
            <a:r>
              <a:rPr lang="en-US" baseline="0" dirty="0" err="1" smtClean="0"/>
              <a:t>một</a:t>
            </a:r>
            <a:r>
              <a:rPr lang="en-US" baseline="0" dirty="0" smtClean="0"/>
              <a:t> </a:t>
            </a:r>
            <a:r>
              <a:rPr lang="en-US" baseline="0" dirty="0" err="1" smtClean="0"/>
              <a:t>là</a:t>
            </a:r>
            <a:r>
              <a:rPr lang="en-US" baseline="0" dirty="0" smtClean="0"/>
              <a:t> </a:t>
            </a:r>
            <a:r>
              <a:rPr lang="en-US" baseline="0" dirty="0" err="1" smtClean="0"/>
              <a:t>nhận</a:t>
            </a:r>
            <a:r>
              <a:rPr lang="en-US" baseline="0" dirty="0" smtClean="0"/>
              <a:t> </a:t>
            </a:r>
            <a:r>
              <a:rPr lang="en-US" baseline="0" dirty="0" err="1" smtClean="0"/>
              <a:t>lệnh</a:t>
            </a:r>
            <a:r>
              <a:rPr lang="en-US" baseline="0" dirty="0" smtClean="0"/>
              <a:t> </a:t>
            </a:r>
            <a:r>
              <a:rPr lang="en-US" baseline="0" dirty="0" err="1" smtClean="0"/>
              <a:t>và</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hai</a:t>
            </a:r>
            <a:r>
              <a:rPr lang="en-US" baseline="0" dirty="0" smtClean="0"/>
              <a:t> </a:t>
            </a:r>
            <a:r>
              <a:rPr lang="en-US" baseline="0" dirty="0" err="1" smtClean="0"/>
              <a:t>là</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nhận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a:t>
            </a:r>
            <a:endParaRPr lang="en-US" dirty="0" smtClean="0"/>
          </a:p>
          <a:p>
            <a:r>
              <a:rPr lang="en-US" dirty="0" err="1" smtClean="0"/>
              <a:t>Một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thông</a:t>
            </a:r>
            <a:r>
              <a:rPr lang="en-US" baseline="0" dirty="0" smtClean="0"/>
              <a:t> minh </a:t>
            </a:r>
            <a:r>
              <a:rPr lang="en-US" baseline="0" dirty="0" err="1" smtClean="0"/>
              <a:t>khi</a:t>
            </a:r>
            <a:r>
              <a:rPr lang="en-US" baseline="0" dirty="0" smtClean="0"/>
              <a:t> </a:t>
            </a:r>
            <a:r>
              <a:rPr lang="en-US" baseline="0" dirty="0" err="1" smtClean="0"/>
              <a:t>mới</a:t>
            </a:r>
            <a:r>
              <a:rPr lang="en-US" baseline="0" dirty="0" smtClean="0"/>
              <a:t> </a:t>
            </a:r>
            <a:r>
              <a:rPr lang="en-US" baseline="0" dirty="0" err="1" smtClean="0"/>
              <a:t>mua</a:t>
            </a:r>
            <a:r>
              <a:rPr lang="en-US" baseline="0" dirty="0" smtClean="0"/>
              <a:t> </a:t>
            </a:r>
            <a:r>
              <a:rPr lang="en-US" baseline="0" dirty="0" err="1" smtClean="0"/>
              <a:t>về</a:t>
            </a:r>
            <a:r>
              <a:rPr lang="en-US" baseline="0" dirty="0" smtClean="0"/>
              <a:t> </a:t>
            </a:r>
            <a:r>
              <a:rPr lang="en-US" baseline="0" dirty="0" err="1" smtClean="0"/>
              <a:t>chưa</a:t>
            </a:r>
            <a:r>
              <a:rPr lang="en-US" baseline="0" dirty="0" smtClean="0"/>
              <a:t> </a:t>
            </a:r>
            <a:r>
              <a:rPr lang="en-US" baseline="0" dirty="0" err="1" smtClean="0"/>
              <a:t>được</a:t>
            </a:r>
            <a:r>
              <a:rPr lang="en-US" baseline="0" dirty="0" smtClean="0"/>
              <a:t>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a:t>
            </a:r>
            <a:r>
              <a:rPr lang="en-US" baseline="0" dirty="0" err="1" smtClean="0"/>
              <a:t>bất</a:t>
            </a:r>
            <a:r>
              <a:rPr lang="en-US" baseline="0" dirty="0" smtClean="0"/>
              <a:t> </a:t>
            </a:r>
            <a:r>
              <a:rPr lang="en-US" baseline="0" dirty="0" err="1" smtClean="0"/>
              <a:t>kì</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nào</a:t>
            </a:r>
            <a:r>
              <a:rPr lang="en-US" baseline="0" dirty="0" smtClean="0"/>
              <a:t> </a:t>
            </a:r>
            <a:r>
              <a:rPr lang="en-US" baseline="0" dirty="0" err="1" smtClean="0"/>
              <a:t>thì</a:t>
            </a:r>
            <a:r>
              <a:rPr lang="en-US" baseline="0" dirty="0" smtClean="0"/>
              <a:t> </a:t>
            </a:r>
            <a:r>
              <a:rPr lang="en-US" baseline="0" dirty="0" err="1" smtClean="0"/>
              <a:t>nó</a:t>
            </a:r>
            <a:r>
              <a:rPr lang="en-US" baseline="0" dirty="0" smtClean="0"/>
              <a:t> </a:t>
            </a:r>
            <a:r>
              <a:rPr lang="en-US" baseline="0" dirty="0" err="1" smtClean="0"/>
              <a:t>luôn</a:t>
            </a:r>
            <a:r>
              <a:rPr lang="en-US" baseline="0" dirty="0" smtClean="0"/>
              <a:t> </a:t>
            </a:r>
            <a:r>
              <a:rPr lang="en-US" baseline="0" dirty="0" err="1" smtClean="0"/>
              <a:t>gửi</a:t>
            </a:r>
            <a:r>
              <a:rPr lang="en-US" baseline="0" dirty="0" smtClean="0"/>
              <a:t> </a:t>
            </a:r>
            <a:r>
              <a:rPr lang="en-US" baseline="0" dirty="0" err="1" smtClean="0"/>
              <a:t>ra</a:t>
            </a:r>
            <a:r>
              <a:rPr lang="en-US" baseline="0" dirty="0" smtClean="0"/>
              <a:t> </a:t>
            </a:r>
            <a:r>
              <a:rPr lang="en-US" baseline="0" dirty="0" err="1" smtClean="0"/>
              <a:t>bên</a:t>
            </a:r>
            <a:r>
              <a:rPr lang="en-US" baseline="0" dirty="0" smtClean="0"/>
              <a:t> </a:t>
            </a:r>
            <a:r>
              <a:rPr lang="en-US" baseline="0" dirty="0" err="1" smtClean="0"/>
              <a:t>ngoài</a:t>
            </a:r>
            <a:r>
              <a:rPr lang="en-US" baseline="0" dirty="0" smtClean="0"/>
              <a:t> 1 </a:t>
            </a:r>
            <a:r>
              <a:rPr lang="en-US" baseline="0" dirty="0" err="1" smtClean="0"/>
              <a:t>gói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advertising package </a:t>
            </a:r>
            <a:r>
              <a:rPr lang="en-US" baseline="0" dirty="0" err="1" smtClean="0"/>
              <a:t>gói</a:t>
            </a:r>
            <a:r>
              <a:rPr lang="en-US" baseline="0" dirty="0" smtClean="0"/>
              <a:t> </a:t>
            </a:r>
            <a:r>
              <a:rPr lang="en-US" baseline="0" dirty="0" err="1" smtClean="0"/>
              <a:t>đó</a:t>
            </a:r>
            <a:r>
              <a:rPr lang="en-US" baseline="0" dirty="0" smtClean="0"/>
              <a:t> </a:t>
            </a:r>
            <a:r>
              <a:rPr lang="en-US" baseline="0" dirty="0" err="1" smtClean="0"/>
              <a:t>bao</a:t>
            </a:r>
            <a:r>
              <a:rPr lang="en-US" baseline="0" dirty="0" smtClean="0"/>
              <a:t> </a:t>
            </a:r>
            <a:r>
              <a:rPr lang="en-US" baseline="0" dirty="0" err="1" smtClean="0"/>
              <a:t>gồm</a:t>
            </a:r>
            <a:r>
              <a:rPr lang="en-US" baseline="0" dirty="0" smtClean="0"/>
              <a:t> “</a:t>
            </a:r>
            <a:r>
              <a:rPr lang="en-US" baseline="0" dirty="0" err="1" smtClean="0"/>
              <a:t>Tên</a:t>
            </a:r>
            <a:r>
              <a:rPr lang="en-US" baseline="0" dirty="0" smtClean="0"/>
              <a:t> </a:t>
            </a:r>
            <a:r>
              <a:rPr lang="en-US" baseline="0" dirty="0" err="1" smtClean="0"/>
              <a:t>và</a:t>
            </a:r>
            <a:r>
              <a:rPr lang="en-US" baseline="0" dirty="0" smtClean="0"/>
              <a:t> </a:t>
            </a:r>
            <a:r>
              <a:rPr lang="en-US" baseline="0" dirty="0" err="1" smtClean="0"/>
              <a:t>địa</a:t>
            </a:r>
            <a:r>
              <a:rPr lang="en-US" baseline="0" dirty="0" smtClean="0"/>
              <a:t> </a:t>
            </a:r>
            <a:r>
              <a:rPr lang="en-US" baseline="0" dirty="0" err="1" smtClean="0"/>
              <a:t>chỉ</a:t>
            </a:r>
            <a:r>
              <a:rPr lang="en-US" baseline="0" dirty="0" smtClean="0"/>
              <a:t> </a:t>
            </a:r>
            <a:r>
              <a:rPr lang="en-US" baseline="0" dirty="0" err="1" smtClean="0"/>
              <a:t>của</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đó</a:t>
            </a:r>
            <a:r>
              <a:rPr lang="en-US" baseline="0" dirty="0" smtClean="0"/>
              <a:t>”.</a:t>
            </a:r>
          </a:p>
          <a:p>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tìm</a:t>
            </a:r>
            <a:r>
              <a:rPr lang="en-US" baseline="0" dirty="0" smtClean="0"/>
              <a:t> </a:t>
            </a:r>
            <a:r>
              <a:rPr lang="en-US" baseline="0" dirty="0" err="1" smtClean="0"/>
              <a:t>và</a:t>
            </a:r>
            <a:r>
              <a:rPr lang="en-US" baseline="0" dirty="0" smtClean="0"/>
              <a:t> list </a:t>
            </a:r>
            <a:r>
              <a:rPr lang="en-US" baseline="0" dirty="0" err="1" smtClean="0"/>
              <a:t>ra</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BLE ở </a:t>
            </a:r>
            <a:r>
              <a:rPr lang="en-US" baseline="0" dirty="0" err="1" smtClean="0"/>
              <a:t>gần</a:t>
            </a:r>
            <a:r>
              <a:rPr lang="en-US" baseline="0" dirty="0" smtClean="0"/>
              <a:t>.</a:t>
            </a:r>
          </a:p>
          <a:p>
            <a:endParaRPr lang="en-US" baseline="0" dirty="0" smtClean="0"/>
          </a:p>
          <a:p>
            <a:endParaRPr lang="en-US" baseline="0" dirty="0" smtClean="0"/>
          </a:p>
          <a:p>
            <a:r>
              <a:rPr lang="en-US" baseline="0" dirty="0" smtClean="0"/>
              <a:t>Viet them de lam </a:t>
            </a:r>
            <a:r>
              <a:rPr lang="en-US" baseline="0" dirty="0" err="1" smtClean="0"/>
              <a:t>ro</a:t>
            </a:r>
            <a:endParaRPr lang="en-US" baseline="0" dirty="0" smtClean="0"/>
          </a:p>
          <a:p>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160</a:t>
            </a:fld>
            <a:endParaRPr lang="vi-VN"/>
          </a:p>
        </p:txBody>
      </p:sp>
    </p:spTree>
    <p:extLst>
      <p:ext uri="{BB962C8B-B14F-4D97-AF65-F5344CB8AC3E}">
        <p14:creationId xmlns:p14="http://schemas.microsoft.com/office/powerpoint/2010/main" val="65613699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chọn</a:t>
            </a:r>
            <a:r>
              <a:rPr lang="en-US" baseline="0" dirty="0" smtClean="0"/>
              <a:t> 1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1 </a:t>
            </a:r>
            <a:r>
              <a:rPr lang="en-US" baseline="0" dirty="0" err="1" smtClean="0"/>
              <a:t>lệnh</a:t>
            </a:r>
            <a:r>
              <a:rPr lang="en-US" baseline="0" dirty="0" smtClean="0"/>
              <a:t> </a:t>
            </a:r>
            <a:r>
              <a:rPr lang="en-US" baseline="0" dirty="0" err="1" smtClean="0"/>
              <a:t>là</a:t>
            </a:r>
            <a:r>
              <a:rPr lang="en-US" baseline="0" dirty="0" smtClean="0"/>
              <a:t> register command </a:t>
            </a:r>
            <a:r>
              <a:rPr lang="en-US" baseline="0" dirty="0" err="1" smtClean="0"/>
              <a:t>đến</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161</a:t>
            </a:fld>
            <a:endParaRPr lang="vi-VN"/>
          </a:p>
        </p:txBody>
      </p:sp>
    </p:spTree>
    <p:extLst>
      <p:ext uri="{BB962C8B-B14F-4D97-AF65-F5344CB8AC3E}">
        <p14:creationId xmlns:p14="http://schemas.microsoft.com/office/powerpoint/2010/main" val="307745445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Khi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nhận</a:t>
            </a:r>
            <a:r>
              <a:rPr lang="en-US" baseline="0" dirty="0" smtClean="0"/>
              <a:t> </a:t>
            </a:r>
            <a:r>
              <a:rPr lang="en-US" baseline="0" dirty="0" err="1" smtClean="0"/>
              <a:t>đc</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register </a:t>
            </a:r>
            <a:r>
              <a:rPr lang="en-US" baseline="0" dirty="0" err="1" smtClean="0"/>
              <a:t>thì</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ngừng</a:t>
            </a:r>
            <a:r>
              <a:rPr lang="en-US" baseline="0" dirty="0" smtClean="0"/>
              <a:t> </a:t>
            </a:r>
            <a:r>
              <a:rPr lang="en-US" baseline="0" dirty="0" err="1" smtClean="0"/>
              <a:t>phát</a:t>
            </a:r>
            <a:r>
              <a:rPr lang="en-US" baseline="0" dirty="0" smtClean="0"/>
              <a:t> </a:t>
            </a:r>
            <a:r>
              <a:rPr lang="en-US" baseline="0" dirty="0" err="1" smtClean="0"/>
              <a:t>tín</a:t>
            </a:r>
            <a:r>
              <a:rPr lang="en-US" baseline="0" dirty="0" smtClean="0"/>
              <a:t> </a:t>
            </a:r>
            <a:r>
              <a:rPr lang="en-US" baseline="0" dirty="0" err="1" smtClean="0"/>
              <a:t>hiệu</a:t>
            </a:r>
            <a:r>
              <a:rPr lang="en-US" baseline="0" dirty="0" smtClean="0"/>
              <a:t> advertising package,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bên</a:t>
            </a:r>
            <a:r>
              <a:rPr lang="en-US" baseline="0" dirty="0" smtClean="0"/>
              <a:t> </a:t>
            </a:r>
            <a:r>
              <a:rPr lang="en-US" baseline="0" dirty="0" err="1" smtClean="0"/>
              <a:t>kia</a:t>
            </a:r>
            <a:r>
              <a:rPr lang="en-US" baseline="0" dirty="0" smtClean="0"/>
              <a:t> 1 </a:t>
            </a:r>
            <a:r>
              <a:rPr lang="en-US" baseline="0" dirty="0" err="1" smtClean="0"/>
              <a:t>gói</a:t>
            </a:r>
            <a:r>
              <a:rPr lang="en-US" baseline="0" dirty="0" smtClean="0"/>
              <a:t> </a:t>
            </a:r>
            <a:r>
              <a:rPr lang="en-US" baseline="0" dirty="0" err="1" smtClean="0"/>
              <a:t>là</a:t>
            </a:r>
            <a:r>
              <a:rPr lang="en-US" baseline="0" dirty="0" smtClean="0"/>
              <a:t> device profile, device profile </a:t>
            </a:r>
            <a:r>
              <a:rPr lang="en-US" baseline="0" dirty="0" err="1" smtClean="0"/>
              <a:t>cho</a:t>
            </a:r>
            <a:r>
              <a:rPr lang="en-US" baseline="0" dirty="0" smtClean="0"/>
              <a:t> ta </a:t>
            </a:r>
            <a:r>
              <a:rPr lang="en-US" baseline="0" dirty="0" err="1" smtClean="0"/>
              <a:t>biết</a:t>
            </a:r>
            <a:r>
              <a:rPr lang="en-US" baseline="0" dirty="0" smtClean="0"/>
              <a:t> </a:t>
            </a:r>
            <a:r>
              <a:rPr lang="en-US" baseline="0" dirty="0" err="1" smtClean="0"/>
              <a:t>rằng</a:t>
            </a:r>
            <a:r>
              <a:rPr lang="en-US" baseline="0" dirty="0" smtClean="0"/>
              <a:t> </a:t>
            </a:r>
            <a:r>
              <a:rPr lang="en-US" baseline="0" dirty="0" err="1" smtClean="0"/>
              <a:t>thiết</a:t>
            </a:r>
            <a:r>
              <a:rPr lang="en-US" baseline="0" dirty="0" smtClean="0"/>
              <a:t> </a:t>
            </a:r>
            <a:r>
              <a:rPr lang="en-US" baseline="0" dirty="0" err="1" smtClean="0"/>
              <a:t>bị</a:t>
            </a:r>
            <a:r>
              <a:rPr lang="en-US" baseline="0" dirty="0" smtClean="0"/>
              <a:t> </a:t>
            </a:r>
            <a:r>
              <a:rPr lang="en-US" baseline="0" dirty="0" err="1" smtClean="0"/>
              <a:t>này</a:t>
            </a:r>
            <a:r>
              <a:rPr lang="en-US" baseline="0" dirty="0" smtClean="0"/>
              <a:t> </a:t>
            </a:r>
            <a:r>
              <a:rPr lang="en-US" baseline="0" dirty="0" err="1" smtClean="0"/>
              <a:t>có</a:t>
            </a:r>
            <a:r>
              <a:rPr lang="en-US" baseline="0" dirty="0" smtClean="0"/>
              <a:t> </a:t>
            </a:r>
            <a:r>
              <a:rPr lang="en-US" baseline="0" dirty="0" err="1" smtClean="0"/>
              <a:t>những</a:t>
            </a:r>
            <a:r>
              <a:rPr lang="en-US" baseline="0" dirty="0" smtClean="0"/>
              <a:t> </a:t>
            </a:r>
            <a:r>
              <a:rPr lang="en-US" baseline="0" dirty="0" err="1" smtClean="0"/>
              <a:t>gì</a:t>
            </a:r>
            <a:r>
              <a:rPr lang="en-US" baseline="0" dirty="0" smtClean="0"/>
              <a:t>, </a:t>
            </a:r>
            <a:r>
              <a:rPr lang="en-US" baseline="0" dirty="0" err="1" smtClean="0"/>
              <a:t>những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nào</a:t>
            </a:r>
            <a:r>
              <a:rPr lang="en-US" baseline="0" dirty="0" smtClean="0"/>
              <a:t> </a:t>
            </a:r>
            <a:r>
              <a:rPr lang="en-US" baseline="0" dirty="0" err="1" smtClean="0"/>
              <a:t>mình</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smtClean="0"/>
              <a:t>th</a:t>
            </a:r>
            <a:endParaRPr lang="vi-VN"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D598720-40A9-4507-82B1-B32D5FA228CF}" type="slidenum">
              <a:rPr lang="vi-VN" smtClean="0"/>
              <a:t>162</a:t>
            </a:fld>
            <a:endParaRPr lang="vi-VN"/>
          </a:p>
        </p:txBody>
      </p:sp>
    </p:spTree>
    <p:extLst>
      <p:ext uri="{BB962C8B-B14F-4D97-AF65-F5344CB8AC3E}">
        <p14:creationId xmlns:p14="http://schemas.microsoft.com/office/powerpoint/2010/main" val="3748182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Một</a:t>
            </a:r>
            <a:r>
              <a:rPr lang="vi-VN" baseline="0" dirty="0" smtClean="0"/>
              <a:t> thiết bị bluetooth 4.0 khi giao tiếp bằng giao thức BLE luôn gửi qua bên phía thiết bị cần kết nối 1 gói được gọi là device profile.</a:t>
            </a:r>
          </a:p>
          <a:p>
            <a:r>
              <a:rPr lang="vi-VN" baseline="0" dirty="0" smtClean="0"/>
              <a:t>Trong device profile có rất nhiều service, mỗi service có rất nhiều characteristic, mỗi chaharacteristic gồm có dữ liệu của chararacteristic, 1 UUID xác định duy nhất trong profile để định danh characteristic đó. Trong tất cả các characteristic thì có characteristic lưu trữ dữ liệu luyện tập của bệnh nhân. Vì vậy chúng tôi sẽ lưu lại các UUID của characteristic ở trong thực thể param measurement. </a:t>
            </a:r>
            <a:endParaRPr lang="vi-VN" dirty="0" smtClean="0"/>
          </a:p>
          <a:p>
            <a:pPr marL="228600" lvl="0" indent="0">
              <a:spcBef>
                <a:spcPts val="0"/>
              </a:spcBef>
              <a:buNone/>
            </a:pPr>
            <a:endParaRPr lang="en" dirty="0" smtClean="0"/>
          </a:p>
          <a:p>
            <a:pPr marL="228600" lvl="0" indent="0">
              <a:spcBef>
                <a:spcPts val="0"/>
              </a:spcBef>
              <a:buNone/>
            </a:pPr>
            <a:endParaRPr lang="en" dirty="0" smtClean="0"/>
          </a:p>
          <a:p>
            <a:pPr marL="228600" lvl="0" indent="0">
              <a:spcBef>
                <a:spcPts val="0"/>
              </a:spcBef>
              <a:buNone/>
            </a:pPr>
            <a:r>
              <a:rPr lang="en" dirty="0" smtClean="0"/>
              <a:t>Chu thich cho ro cai device profile</a:t>
            </a:r>
            <a:endParaRPr lang="en" dirty="0"/>
          </a:p>
        </p:txBody>
      </p:sp>
    </p:spTree>
    <p:extLst>
      <p:ext uri="{BB962C8B-B14F-4D97-AF65-F5344CB8AC3E}">
        <p14:creationId xmlns:p14="http://schemas.microsoft.com/office/powerpoint/2010/main" val="178065928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theo</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có</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các</a:t>
            </a:r>
            <a:r>
              <a:rPr lang="en-US" baseline="0" dirty="0" smtClean="0"/>
              <a:t> characteristic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cần</a:t>
            </a:r>
            <a:r>
              <a:rPr lang="en-US" baseline="0" dirty="0" smtClean="0"/>
              <a:t> </a:t>
            </a:r>
            <a:r>
              <a:rPr lang="en-US" baseline="0" dirty="0" err="1" smtClean="0"/>
              <a:t>mong</a:t>
            </a:r>
            <a:r>
              <a:rPr lang="en-US" baseline="0" dirty="0" smtClean="0"/>
              <a:t> </a:t>
            </a:r>
            <a:r>
              <a:rPr lang="en-US" baseline="0" dirty="0" err="1" smtClean="0"/>
              <a:t>muốn</a:t>
            </a:r>
            <a:r>
              <a:rPr lang="en-US" baseline="0" dirty="0" smtClean="0"/>
              <a:t> </a:t>
            </a:r>
            <a:r>
              <a:rPr lang="en-US" baseline="0" dirty="0" err="1" smtClean="0"/>
              <a:t>thì</a:t>
            </a:r>
            <a:r>
              <a:rPr lang="en-US" baseline="0" dirty="0" smtClean="0"/>
              <a:t> </a:t>
            </a:r>
            <a:r>
              <a:rPr lang="en-US" baseline="0" dirty="0" err="1" smtClean="0"/>
              <a:t>đều</a:t>
            </a:r>
            <a:r>
              <a:rPr lang="en-US" baseline="0" dirty="0" smtClean="0"/>
              <a:t> </a:t>
            </a:r>
            <a:r>
              <a:rPr lang="en-US" baseline="0" dirty="0" err="1" smtClean="0"/>
              <a:t>đặn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nhờ</a:t>
            </a:r>
            <a:r>
              <a:rPr lang="en-US" baseline="0" dirty="0" smtClean="0"/>
              <a:t> </a:t>
            </a:r>
            <a:r>
              <a:rPr lang="en-US" baseline="0" dirty="0" err="1" smtClean="0"/>
              <a:t>hệ</a:t>
            </a:r>
            <a:r>
              <a:rPr lang="en-US" baseline="0" dirty="0" smtClean="0"/>
              <a:t> </a:t>
            </a:r>
            <a:r>
              <a:rPr lang="en-US" baseline="0" dirty="0" err="1" smtClean="0"/>
              <a:t>điều</a:t>
            </a:r>
            <a:r>
              <a:rPr lang="en-US" baseline="0" dirty="0" smtClean="0"/>
              <a:t> </a:t>
            </a:r>
            <a:r>
              <a:rPr lang="en-US" baseline="0" dirty="0" err="1" smtClean="0"/>
              <a:t>hành</a:t>
            </a:r>
            <a:r>
              <a:rPr lang="en-US" baseline="0" dirty="0" smtClean="0"/>
              <a:t> Android </a:t>
            </a:r>
            <a:r>
              <a:rPr lang="en-US" baseline="0" dirty="0" err="1" smtClean="0"/>
              <a:t>gửi</a:t>
            </a:r>
            <a:r>
              <a:rPr lang="en-US" baseline="0" dirty="0" smtClean="0"/>
              <a:t> </a:t>
            </a:r>
            <a:r>
              <a:rPr lang="en-US" baseline="0" dirty="0" err="1" smtClean="0"/>
              <a:t>lệnh</a:t>
            </a:r>
            <a:r>
              <a:rPr lang="en-US" baseline="0" dirty="0" smtClean="0"/>
              <a:t> </a:t>
            </a:r>
            <a:r>
              <a:rPr lang="en-US" baseline="0" dirty="0" err="1" smtClean="0"/>
              <a:t>lấy</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theo</a:t>
            </a:r>
            <a:r>
              <a:rPr lang="en-US" baseline="0" dirty="0" smtClean="0"/>
              <a:t> </a:t>
            </a:r>
            <a:r>
              <a:rPr lang="en-US" baseline="0" dirty="0" err="1" smtClean="0"/>
              <a:t>từng</a:t>
            </a:r>
            <a:r>
              <a:rPr lang="en-US" baseline="0" dirty="0" smtClean="0"/>
              <a:t> UUID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có</a:t>
            </a:r>
            <a:r>
              <a:rPr lang="en-US" baseline="0" dirty="0" smtClean="0"/>
              <a:t>.</a:t>
            </a:r>
            <a:endParaRPr lang="vi-VN" dirty="0"/>
          </a:p>
        </p:txBody>
      </p:sp>
    </p:spTree>
    <p:extLst>
      <p:ext uri="{BB962C8B-B14F-4D97-AF65-F5344CB8AC3E}">
        <p14:creationId xmlns:p14="http://schemas.microsoft.com/office/powerpoint/2010/main" val="11496388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Sau</a:t>
            </a:r>
            <a:r>
              <a:rPr lang="en-US" dirty="0" smtClean="0"/>
              <a:t> </a:t>
            </a:r>
            <a:r>
              <a:rPr lang="en-US" dirty="0" err="1" smtClean="0"/>
              <a:t>đó</a:t>
            </a:r>
            <a:r>
              <a:rPr lang="en-US" dirty="0" smtClean="0"/>
              <a:t>,</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về</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và</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file </a:t>
            </a:r>
            <a:r>
              <a:rPr lang="en-US" baseline="0" dirty="0" err="1" smtClean="0"/>
              <a:t>này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đặt</a:t>
            </a:r>
            <a:r>
              <a:rPr lang="en-US" baseline="0" dirty="0" smtClean="0"/>
              <a:t> </a:t>
            </a:r>
            <a:r>
              <a:rPr lang="en-US" baseline="0" dirty="0" err="1" smtClean="0"/>
              <a:t>tên</a:t>
            </a:r>
            <a:r>
              <a:rPr lang="en-US" baseline="0" dirty="0" smtClean="0"/>
              <a:t> </a:t>
            </a:r>
            <a:r>
              <a:rPr lang="en-US" baseline="0" dirty="0" err="1" smtClean="0"/>
              <a:t>theo</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tên</a:t>
            </a:r>
            <a:r>
              <a:rPr lang="en-US" baseline="0" dirty="0" smtClean="0"/>
              <a:t> </a:t>
            </a:r>
            <a:r>
              <a:rPr lang="en-US" baseline="0" dirty="0" err="1" smtClean="0"/>
              <a:t>là</a:t>
            </a:r>
            <a:r>
              <a:rPr lang="en-US" baseline="0" dirty="0" smtClean="0"/>
              <a:t> </a:t>
            </a:r>
            <a:r>
              <a:rPr lang="en-US" baseline="0" dirty="0" err="1" smtClean="0"/>
              <a:t>năm</a:t>
            </a:r>
            <a:r>
              <a:rPr lang="en-US" baseline="0" dirty="0" smtClean="0"/>
              <a:t> </a:t>
            </a:r>
            <a:r>
              <a:rPr lang="en-US" baseline="0" dirty="0" err="1" smtClean="0"/>
              <a:t>tháng</a:t>
            </a:r>
            <a:r>
              <a:rPr lang="en-US" baseline="0" dirty="0" smtClean="0"/>
              <a:t> </a:t>
            </a:r>
            <a:r>
              <a:rPr lang="en-US" baseline="0" dirty="0" err="1" smtClean="0"/>
              <a:t>ngày</a:t>
            </a:r>
            <a:r>
              <a:rPr lang="en-US" baseline="0" dirty="0" smtClean="0"/>
              <a:t> </a:t>
            </a:r>
            <a:r>
              <a:rPr lang="en-US" baseline="0" dirty="0" err="1" smtClean="0"/>
              <a:t>để</a:t>
            </a:r>
            <a:r>
              <a:rPr lang="en-US" baseline="0" dirty="0" smtClean="0"/>
              <a:t> </a:t>
            </a:r>
            <a:r>
              <a:rPr lang="en-US" baseline="0" dirty="0" err="1" smtClean="0"/>
              <a:t>thuận</a:t>
            </a:r>
            <a:r>
              <a:rPr lang="en-US" baseline="0" dirty="0" smtClean="0"/>
              <a:t> </a:t>
            </a:r>
            <a:r>
              <a:rPr lang="en-US" baseline="0" dirty="0" err="1" smtClean="0"/>
              <a:t>lợi</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ngày</a:t>
            </a:r>
            <a:r>
              <a:rPr lang="en-US" baseline="0" dirty="0" smtClean="0"/>
              <a:t> </a:t>
            </a:r>
            <a:r>
              <a:rPr lang="en-US" baseline="0" dirty="0" err="1" smtClean="0"/>
              <a:t>và</a:t>
            </a:r>
            <a:r>
              <a:rPr lang="en-US" baseline="0" dirty="0" smtClean="0"/>
              <a:t> </a:t>
            </a:r>
            <a:r>
              <a:rPr lang="en-US" baseline="0" dirty="0" err="1" smtClean="0"/>
              <a:t>gửi</a:t>
            </a:r>
            <a:r>
              <a:rPr lang="en-US" baseline="0" dirty="0" smtClean="0"/>
              <a:t> </a:t>
            </a:r>
            <a:r>
              <a:rPr lang="en-US" baseline="0" dirty="0" err="1" smtClean="0"/>
              <a:t>lên</a:t>
            </a:r>
            <a:r>
              <a:rPr lang="en-US" baseline="0" dirty="0" smtClean="0"/>
              <a:t> </a:t>
            </a:r>
            <a:r>
              <a:rPr lang="en-US" baseline="0" dirty="0" err="1" smtClean="0"/>
              <a:t>cùng</a:t>
            </a:r>
            <a:r>
              <a:rPr lang="en-US" baseline="0" dirty="0" smtClean="0"/>
              <a:t> </a:t>
            </a:r>
            <a:r>
              <a:rPr lang="en-US" baseline="0" dirty="0" err="1" smtClean="0"/>
              <a:t>một</a:t>
            </a:r>
            <a:r>
              <a:rPr lang="en-US" baseline="0" dirty="0" smtClean="0"/>
              <a:t> </a:t>
            </a:r>
            <a:r>
              <a:rPr lang="en-US" baseline="0" dirty="0" err="1" smtClean="0"/>
              <a:t>lúc</a:t>
            </a:r>
            <a:endParaRPr lang="vi-VN" dirty="0"/>
          </a:p>
        </p:txBody>
      </p:sp>
    </p:spTree>
    <p:extLst>
      <p:ext uri="{BB962C8B-B14F-4D97-AF65-F5344CB8AC3E}">
        <p14:creationId xmlns:p14="http://schemas.microsoft.com/office/powerpoint/2010/main" val="339208538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đến</a:t>
            </a:r>
            <a:r>
              <a:rPr lang="en-US" baseline="0" dirty="0" smtClean="0"/>
              <a:t>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config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chọn</a:t>
            </a:r>
            <a:r>
              <a:rPr lang="en-US" baseline="0" dirty="0" smtClean="0"/>
              <a:t> </a:t>
            </a:r>
            <a:r>
              <a:rPr lang="en-US" baseline="0" dirty="0" err="1" smtClean="0"/>
              <a:t>là</a:t>
            </a:r>
            <a:r>
              <a:rPr lang="en-US" baseline="0" dirty="0" smtClean="0"/>
              <a:t> 10h </a:t>
            </a:r>
            <a:r>
              <a:rPr lang="en-US" baseline="0" dirty="0" err="1" smtClean="0"/>
              <a:t>tối</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đọc</a:t>
            </a:r>
            <a:r>
              <a:rPr lang="en-US" baseline="0" dirty="0" smtClean="0"/>
              <a:t> </a:t>
            </a:r>
            <a:r>
              <a:rPr lang="en-US" baseline="0" dirty="0" err="1" smtClean="0"/>
              <a:t>hết</a:t>
            </a:r>
            <a:r>
              <a:rPr lang="en-US" baseline="0" dirty="0" smtClean="0"/>
              <a:t> </a:t>
            </a:r>
            <a:r>
              <a:rPr lang="en-US" baseline="0" dirty="0" err="1" smtClean="0"/>
              <a:t>tất</a:t>
            </a:r>
            <a:r>
              <a:rPr lang="en-US" baseline="0" dirty="0" smtClean="0"/>
              <a:t> </a:t>
            </a:r>
            <a:r>
              <a:rPr lang="en-US" baseline="0" dirty="0" err="1" smtClean="0"/>
              <a:t>cả</a:t>
            </a:r>
            <a:r>
              <a:rPr lang="en-US" baseline="0" dirty="0" smtClean="0"/>
              <a:t> </a:t>
            </a:r>
            <a:r>
              <a:rPr lang="en-US" baseline="0" dirty="0" err="1" smtClean="0"/>
              <a:t>các</a:t>
            </a:r>
            <a:r>
              <a:rPr lang="en-US" baseline="0" dirty="0" smtClean="0"/>
              <a:t> file </a:t>
            </a:r>
            <a:r>
              <a:rPr lang="en-US" baseline="0" dirty="0" err="1" smtClean="0"/>
              <a:t>trong</a:t>
            </a:r>
            <a:r>
              <a:rPr lang="en-US" baseline="0" dirty="0" smtClean="0"/>
              <a:t> </a:t>
            </a:r>
            <a:r>
              <a:rPr lang="en-US" baseline="0" dirty="0" err="1" smtClean="0"/>
              <a:t>thư</a:t>
            </a:r>
            <a:r>
              <a:rPr lang="en-US" baseline="0" dirty="0" smtClean="0"/>
              <a:t> </a:t>
            </a:r>
            <a:r>
              <a:rPr lang="en-US" baseline="0" dirty="0" err="1" smtClean="0"/>
              <a:t>mục</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gửi</a:t>
            </a:r>
            <a:r>
              <a:rPr lang="en-US" baseline="0" dirty="0" smtClean="0"/>
              <a:t> </a:t>
            </a:r>
            <a:r>
              <a:rPr lang="en-US" baseline="0" dirty="0" err="1" smtClean="0"/>
              <a:t>lần</a:t>
            </a:r>
            <a:r>
              <a:rPr lang="en-US" baseline="0" dirty="0" smtClean="0"/>
              <a:t> </a:t>
            </a:r>
            <a:r>
              <a:rPr lang="en-US" baseline="0" dirty="0" err="1" smtClean="0"/>
              <a:t>tượt</a:t>
            </a:r>
            <a:r>
              <a:rPr lang="en-US" baseline="0" dirty="0" smtClean="0"/>
              <a:t> </a:t>
            </a:r>
            <a:r>
              <a:rPr lang="en-US" baseline="0" dirty="0" err="1" smtClean="0"/>
              <a:t>từng</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trong</a:t>
            </a:r>
            <a:r>
              <a:rPr lang="en-US" baseline="0" dirty="0" smtClean="0"/>
              <a:t> file </a:t>
            </a:r>
            <a:r>
              <a:rPr lang="en-US" baseline="0" dirty="0" err="1" smtClean="0"/>
              <a:t>về</a:t>
            </a:r>
            <a:r>
              <a:rPr lang="en-US" baseline="0" dirty="0" smtClean="0"/>
              <a:t> </a:t>
            </a:r>
            <a:r>
              <a:rPr lang="en-US" baseline="0" dirty="0" err="1" smtClean="0"/>
              <a:t>phía</a:t>
            </a:r>
            <a:r>
              <a:rPr lang="en-US" baseline="0" dirty="0" smtClean="0"/>
              <a:t> server </a:t>
            </a:r>
            <a:r>
              <a:rPr lang="en-US" baseline="0" dirty="0" err="1" smtClean="0"/>
              <a:t>và</a:t>
            </a:r>
            <a:r>
              <a:rPr lang="en-US" baseline="0" dirty="0" smtClean="0"/>
              <a:t> server </a:t>
            </a:r>
            <a:r>
              <a:rPr lang="en-US" baseline="0" dirty="0" err="1" smtClean="0"/>
              <a:t>sẽ</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và</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trên</a:t>
            </a:r>
            <a:r>
              <a:rPr lang="en-US" baseline="0" dirty="0" smtClean="0"/>
              <a:t> </a:t>
            </a:r>
            <a:r>
              <a:rPr lang="en-US" baseline="0" dirty="0" err="1" smtClean="0"/>
              <a:t>đó</a:t>
            </a:r>
            <a:endParaRPr lang="vi-VN" dirty="0"/>
          </a:p>
        </p:txBody>
      </p:sp>
    </p:spTree>
    <p:extLst>
      <p:ext uri="{BB962C8B-B14F-4D97-AF65-F5344CB8AC3E}">
        <p14:creationId xmlns:p14="http://schemas.microsoft.com/office/powerpoint/2010/main" val="1725690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Bệnh</a:t>
            </a:r>
            <a:r>
              <a:rPr lang="vi-VN" baseline="0" dirty="0" smtClean="0"/>
              <a:t> nhân không phí quá nhiều thời gian ở quy trình khám bệnh này</a:t>
            </a:r>
            <a:endParaRPr lang="en" dirty="0"/>
          </a:p>
        </p:txBody>
      </p:sp>
    </p:spTree>
    <p:extLst>
      <p:ext uri="{BB962C8B-B14F-4D97-AF65-F5344CB8AC3E}">
        <p14:creationId xmlns:p14="http://schemas.microsoft.com/office/powerpoint/2010/main" val="237627062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các dữ liệu luyện tập của bệnh nhân qua mỗi ngày theo số kcal ước tính bệnh nhân cần tiêu thụ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Sau</a:t>
            </a:r>
            <a:r>
              <a:rPr lang="vi-VN" baseline="0" dirty="0" smtClean="0"/>
              <a:t> khi đi khám với bác sĩ bệnh nhân sẽ có được một quy trình điều trị với các bài tập để đốt cháy calories, chúng tôi sẽ lưu các dữ liệu của bệnh nhân đó trong medical record data, vì lý do để thuận tiện cho việc phân tích quá trình luyện tập của bệnh nhân qua mỗi lần khám nên chúng tôi sẽ tạo một mối quan hệ với thực thể appointment.</a:t>
            </a:r>
          </a:p>
          <a:p>
            <a:r>
              <a:rPr lang="vi-VN" baseline="0" dirty="0" smtClean="0"/>
              <a:t>Mỗi medical record data sẽ bao gồm nhiều dữ liệu của bệnh nhân như số bước đi, quãng đường đi được và calories, những dữ liệu này được lấy từ vòng đeo tay của bệnh nhân thông qua các UUID chúng tôi đã lưu trữ ở param measurement như vừa giải thích. Vì vậy mỗi medical record data sẽ bao gồm nhiều property record. Mỗi property record sẽ sử dụng một param measurement để lấy dữ liệ</a:t>
            </a:r>
            <a:r>
              <a:rPr lang="en-US" baseline="0" dirty="0" smtClean="0"/>
              <a:t>u.</a:t>
            </a:r>
            <a:endParaRPr lang="vi-VN" dirty="0" smtClean="0"/>
          </a:p>
        </p:txBody>
      </p:sp>
    </p:spTree>
    <p:extLst>
      <p:ext uri="{BB962C8B-B14F-4D97-AF65-F5344CB8AC3E}">
        <p14:creationId xmlns:p14="http://schemas.microsoft.com/office/powerpoint/2010/main" val="72615209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lại thành file local trên thiết bị android.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Đây</a:t>
            </a:r>
            <a:r>
              <a:rPr lang="vi-VN" baseline="0" dirty="0" smtClean="0"/>
              <a:t> là chi tiết các thuộc tính chúng tôi cần để lấy ra dữ liệu luyện tập của bệnh nhân mà chúng tôi cần.</a:t>
            </a:r>
          </a:p>
          <a:p>
            <a:r>
              <a:rPr lang="vi-VN" baseline="0" dirty="0" smtClean="0"/>
              <a:t>Thứ nhất, chúng tôi sẽ lấy UUID theo tên device đã lưu trữ trong hệ thống so sánh với list uuid mà device có thể cung cấp thông tin cho chúng tôi rồi lưu đối tượng characteristic ứng với UUID đó. Vì kích thước của một device profile là hạn chế nên nhà sản xuất thường để rất nhiều giá trị trong 1 UUID và lưu với dạng 1 mảng byte vì thế chúng tôi sẽ parse lại thành 1 chuỗi string rồi cắt ra theo các ký tự đặc biệt, thường là dấu phẩy, rồi dùng giá trị position have value để lấy chính xác giá trị mà chúng tôi cần rồi lưu trữ dữ liệu trong bảng property record</a:t>
            </a:r>
            <a:endParaRPr lang="vi-VN" dirty="0"/>
          </a:p>
        </p:txBody>
      </p:sp>
    </p:spTree>
    <p:extLst>
      <p:ext uri="{BB962C8B-B14F-4D97-AF65-F5344CB8AC3E}">
        <p14:creationId xmlns:p14="http://schemas.microsoft.com/office/powerpoint/2010/main" val="32545046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Sau khi việc</a:t>
            </a:r>
            <a:r>
              <a:rPr lang="vi-VN" baseline="0" dirty="0" smtClean="0"/>
              <a:t> lưu trữ và phân tích hoàn tất, server sẽ gửi về phía ứng dụng 1 message success</a:t>
            </a:r>
            <a:endParaRPr lang="vi-VN" dirty="0"/>
          </a:p>
        </p:txBody>
      </p:sp>
    </p:spTree>
    <p:extLst>
      <p:ext uri="{BB962C8B-B14F-4D97-AF65-F5344CB8AC3E}">
        <p14:creationId xmlns:p14="http://schemas.microsoft.com/office/powerpoint/2010/main" val="71533691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Trong quá trình khảo sát thực tế thì chúng tôi nhận thấy rằng các dữ liệu vòng đeo tay trả về không hoàn toàn chính xác như số kcal tiêu thụ hay quãng đường đi được nó còn phụ thuộc vào chiều cao và cân nặng của bệnh nhân.</a:t>
            </a:r>
          </a:p>
          <a:p>
            <a:r>
              <a:rPr lang="vi-VN" baseline="0" dirty="0" smtClean="0"/>
              <a:t>Và vòng đeo tay không hề có các dữ liệu này, tuy nhiên chúng tôi có. Vì thế chúng tôi cần phải tính toán lại để có được những dữ liệu chính xác nhất để đưa bác sĩ xem.</a:t>
            </a:r>
          </a:p>
          <a:p>
            <a:r>
              <a:rPr lang="vi-VN" baseline="0" dirty="0" smtClean="0"/>
              <a:t>Vì vậy chúng tôi cần phải có thêm các công thức để tính toán những dữ liệu này, Các công thức mà chúng tôi sử dụng để tính toán được lấy từ phía trung tâm dinh dưỡng thành phố HCM.</a:t>
            </a:r>
          </a:p>
        </p:txBody>
      </p:sp>
    </p:spTree>
    <p:extLst>
      <p:ext uri="{BB962C8B-B14F-4D97-AF65-F5344CB8AC3E}">
        <p14:creationId xmlns:p14="http://schemas.microsoft.com/office/powerpoint/2010/main" val="245627303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Để</a:t>
            </a:r>
            <a:r>
              <a:rPr lang="vi-VN" baseline="0" dirty="0" smtClean="0"/>
              <a:t> xác định vị trí lưu công thức ở trong 1 file config của chúng tôi thì chúng tôi có thuộc tính position of formula để xác định vị trí của công thức.</a:t>
            </a:r>
          </a:p>
        </p:txBody>
      </p:sp>
    </p:spTree>
    <p:extLst>
      <p:ext uri="{BB962C8B-B14F-4D97-AF65-F5344CB8AC3E}">
        <p14:creationId xmlns:p14="http://schemas.microsoft.com/office/powerpoint/2010/main" val="245627303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baseline="0" dirty="0" smtClean="0"/>
              <a:t>Đồng thời lúc này medical record data là dữ liệu luyện tập của bệnh nhân trong ngày sẽ có thêm 1 thuộc tính nữa là type, đó như là 1 biến cờ để cho biết rằng dữ liệu trong ngày này chưa được tính toán lại và cần phải được xử lý thêm.</a:t>
            </a:r>
            <a:endParaRPr lang="vi-VN" dirty="0"/>
          </a:p>
        </p:txBody>
      </p:sp>
    </p:spTree>
    <p:extLst>
      <p:ext uri="{BB962C8B-B14F-4D97-AF65-F5344CB8AC3E}">
        <p14:creationId xmlns:p14="http://schemas.microsoft.com/office/powerpoint/2010/main" val="2456273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Bác</a:t>
            </a:r>
            <a:r>
              <a:rPr lang="vi-VN" baseline="0" dirty="0" smtClean="0"/>
              <a:t> sĩ không có nhiều thông tin đo được của bệnh nhân để đưa ra đơn thuốc phù hợp</a:t>
            </a:r>
            <a:endParaRPr lang="en" dirty="0"/>
          </a:p>
        </p:txBody>
      </p:sp>
    </p:spTree>
    <p:extLst>
      <p:ext uri="{BB962C8B-B14F-4D97-AF65-F5344CB8AC3E}">
        <p14:creationId xmlns:p14="http://schemas.microsoft.com/office/powerpoint/2010/main" val="339304863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vi-VN" dirty="0" smtClean="0"/>
              <a:t>Cuối</a:t>
            </a:r>
            <a:r>
              <a:rPr lang="vi-VN" baseline="0" dirty="0" smtClean="0"/>
              <a:t> cùng đến đúng thời gian config trên server thì scheduler sẽ được kích hoạt và  thược hiện tìm kiếm medical record data chưa được xử lý và tính toán lại bằng các công thức chúng tôi đã ghi ở trên. Sau khi tính toán hoàn tất, chúng tôi sẽ cập nhật lại trạng thái của medical record data là đã được xử lý.</a:t>
            </a:r>
          </a:p>
          <a:p>
            <a:r>
              <a:rPr lang="vi-VN" baseline="0" dirty="0" smtClean="0"/>
              <a:t>Từ đây những dữ liệu này có thể đưa cho bác sĩ xem và biết về tình trạng của bệnh </a:t>
            </a:r>
            <a:r>
              <a:rPr lang="vi-VN" baseline="0" smtClean="0"/>
              <a:t>nhân.</a:t>
            </a:r>
            <a:endParaRPr lang="vi-VN" baseline="0" dirty="0" smtClean="0"/>
          </a:p>
        </p:txBody>
      </p:sp>
    </p:spTree>
    <p:extLst>
      <p:ext uri="{BB962C8B-B14F-4D97-AF65-F5344CB8AC3E}">
        <p14:creationId xmlns:p14="http://schemas.microsoft.com/office/powerpoint/2010/main" val="276590405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Kính</a:t>
            </a:r>
            <a:r>
              <a:rPr lang="en" baseline="0" dirty="0" smtClean="0"/>
              <a:t> thưa hội đồng, từ khảo sát chúng tôi thấy tầm quan trọng của việc đi tái khám, nhưng các cơ sở y tế chưa làm tốt việc này. Vì vậy, để giải quyết vấn đề này, chúng tôi đặt ra thực thể Appointment nhằm lưu trữ thông tin các ngày đi khám, và kế hoạch tái khám.</a:t>
            </a:r>
          </a:p>
        </p:txBody>
      </p:sp>
    </p:spTree>
    <p:extLst>
      <p:ext uri="{BB962C8B-B14F-4D97-AF65-F5344CB8AC3E}">
        <p14:creationId xmlns:p14="http://schemas.microsoft.com/office/powerpoint/2010/main" val="105543419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Từ</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khái</a:t>
            </a:r>
            <a:r>
              <a:rPr lang="en-US" baseline="0" dirty="0" smtClean="0"/>
              <a:t> </a:t>
            </a:r>
            <a:r>
              <a:rPr lang="en-US" baseline="0" dirty="0" err="1" smtClean="0"/>
              <a:t>niệm</a:t>
            </a:r>
            <a:r>
              <a:rPr lang="en-US" baseline="0" dirty="0" smtClean="0"/>
              <a:t> Appointment –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1 </a:t>
            </a:r>
            <a:r>
              <a:rPr lang="en-US" baseline="0" dirty="0" err="1" smtClean="0"/>
              <a:t>lần</a:t>
            </a:r>
            <a:r>
              <a:rPr lang="en-US" baseline="0" dirty="0" smtClean="0"/>
              <a:t> </a:t>
            </a:r>
            <a:r>
              <a:rPr lang="en-US" baseline="0" dirty="0" err="1" smtClean="0"/>
              <a:t>gặp</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p:txBody>
      </p:sp>
    </p:spTree>
    <p:extLst>
      <p:ext uri="{BB962C8B-B14F-4D97-AF65-F5344CB8AC3E}">
        <p14:creationId xmlns:p14="http://schemas.microsoft.com/office/powerpoint/2010/main" val="408234970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err="1" smtClean="0"/>
              <a:t>Mỗi</a:t>
            </a:r>
            <a:r>
              <a:rPr lang="en-US" baseline="0" dirty="0" smtClean="0"/>
              <a:t> </a:t>
            </a:r>
            <a:r>
              <a:rPr lang="en-US" baseline="0" dirty="0" err="1" smtClean="0"/>
              <a:t>lần</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gắn</a:t>
            </a:r>
            <a:r>
              <a:rPr lang="en-US" baseline="0" dirty="0" smtClean="0"/>
              <a:t> </a:t>
            </a:r>
            <a:r>
              <a:rPr lang="en-US" baseline="0" dirty="0" err="1" smtClean="0"/>
              <a:t>với</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duy</a:t>
            </a:r>
            <a:r>
              <a:rPr lang="en-US" baseline="0" dirty="0" smtClean="0"/>
              <a:t> </a:t>
            </a:r>
            <a:r>
              <a:rPr lang="en-US" baseline="0" dirty="0" err="1" smtClean="0"/>
              <a:t>nhất</a:t>
            </a:r>
            <a:r>
              <a:rPr lang="en-US" baseline="0" dirty="0" smtClean="0"/>
              <a:t>.</a:t>
            </a:r>
          </a:p>
          <a:p>
            <a:r>
              <a:rPr lang="en-US" baseline="0" dirty="0" err="1" smtClean="0"/>
              <a:t>Nên</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và</a:t>
            </a:r>
            <a:r>
              <a:rPr lang="en-US" baseline="0" dirty="0" smtClean="0"/>
              <a:t> Appointment </a:t>
            </a:r>
            <a:r>
              <a:rPr lang="en-US" baseline="0" dirty="0" err="1" smtClean="0"/>
              <a:t>sẽ</a:t>
            </a:r>
            <a:r>
              <a:rPr lang="en-US" baseline="0" dirty="0" smtClean="0"/>
              <a:t> </a:t>
            </a:r>
            <a:r>
              <a:rPr lang="en-US" baseline="0" dirty="0" err="1" smtClean="0"/>
              <a:t>là</a:t>
            </a:r>
            <a:r>
              <a:rPr lang="en-US" baseline="0" dirty="0" smtClean="0"/>
              <a:t> 1- </a:t>
            </a:r>
            <a:r>
              <a:rPr lang="en-US" baseline="0" dirty="0" err="1" smtClean="0"/>
              <a:t>nhiều</a:t>
            </a:r>
            <a:r>
              <a:rPr lang="en-US" baseline="0" dirty="0" smtClean="0"/>
              <a:t>.</a:t>
            </a:r>
            <a:endParaRPr lang="en-US" dirty="0"/>
          </a:p>
        </p:txBody>
      </p:sp>
    </p:spTree>
    <p:extLst>
      <p:ext uri="{BB962C8B-B14F-4D97-AF65-F5344CB8AC3E}">
        <p14:creationId xmlns:p14="http://schemas.microsoft.com/office/powerpoint/2010/main" val="359651209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Ngoài</a:t>
            </a:r>
            <a:r>
              <a:rPr lang="en-US" baseline="0" dirty="0" smtClean="0"/>
              <a:t> </a:t>
            </a:r>
            <a:r>
              <a:rPr lang="en-US" baseline="0" dirty="0" err="1" smtClean="0"/>
              <a:t>ra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đặt</a:t>
            </a:r>
            <a:r>
              <a:rPr lang="en-US" baseline="0" dirty="0" smtClean="0"/>
              <a:t> </a:t>
            </a:r>
            <a:r>
              <a:rPr lang="en-US" baseline="0" dirty="0" err="1" smtClean="0"/>
              <a:t>ra</a:t>
            </a:r>
            <a:r>
              <a:rPr lang="en-US" baseline="0" dirty="0" smtClean="0"/>
              <a:t> </a:t>
            </a:r>
            <a:r>
              <a:rPr lang="en-US" baseline="0" dirty="0" err="1" smtClean="0"/>
              <a:t>thêm</a:t>
            </a:r>
            <a:r>
              <a:rPr lang="en-US" baseline="0" dirty="0" smtClean="0"/>
              <a:t> </a:t>
            </a:r>
            <a:r>
              <a:rPr lang="en-US" baseline="0" dirty="0" err="1" smtClean="0"/>
              <a:t>một</a:t>
            </a:r>
            <a:r>
              <a:rPr lang="en-US" baseline="0" dirty="0" smtClean="0"/>
              <a:t> </a:t>
            </a:r>
            <a:r>
              <a:rPr lang="en-US" baseline="0" dirty="0" err="1" smtClean="0"/>
              <a:t>số</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như</a:t>
            </a:r>
            <a:r>
              <a:rPr lang="en-US" baseline="0" dirty="0" smtClean="0"/>
              <a:t> </a:t>
            </a:r>
            <a:r>
              <a:rPr lang="en-US" baseline="0" dirty="0" err="1" smtClean="0"/>
              <a:t>sau</a:t>
            </a:r>
            <a:r>
              <a:rPr lang="en-US" baseline="0" dirty="0" smtClean="0"/>
              <a:t>:</a:t>
            </a:r>
          </a:p>
          <a:p>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PreventionCheck</a:t>
            </a:r>
            <a:r>
              <a:rPr lang="en-US" baseline="0" dirty="0" smtClean="0"/>
              <a:t> </a:t>
            </a:r>
            <a:r>
              <a:rPr lang="en-US" baseline="0" dirty="0" err="1" smtClean="0"/>
              <a:t>chứa</a:t>
            </a:r>
            <a:r>
              <a:rPr lang="en-US" baseline="0" dirty="0" smtClean="0"/>
              <a:t> </a:t>
            </a:r>
            <a:r>
              <a:rPr lang="en-US" baseline="0" dirty="0" err="1" smtClean="0"/>
              <a:t>các</a:t>
            </a:r>
            <a:r>
              <a:rPr lang="en-US" baseline="0" dirty="0" smtClean="0"/>
              <a:t> </a:t>
            </a:r>
            <a:r>
              <a:rPr lang="en-US" baseline="0" dirty="0" err="1" smtClean="0"/>
              <a:t>chỉ</a:t>
            </a:r>
            <a:r>
              <a:rPr lang="en-US" baseline="0" dirty="0" smtClean="0"/>
              <a:t> </a:t>
            </a:r>
            <a:r>
              <a:rPr lang="en-US" baseline="0" dirty="0" err="1" smtClean="0"/>
              <a:t>số</a:t>
            </a:r>
            <a:r>
              <a:rPr lang="en-US" baseline="0" dirty="0" smtClean="0"/>
              <a:t> </a:t>
            </a:r>
            <a:r>
              <a:rPr lang="en-US" baseline="0" dirty="0" err="1" smtClean="0"/>
              <a:t>chiều</a:t>
            </a:r>
            <a:r>
              <a:rPr lang="en-US" baseline="0" dirty="0" smtClean="0"/>
              <a:t> </a:t>
            </a:r>
            <a:r>
              <a:rPr lang="en-US" baseline="0" dirty="0" err="1" smtClean="0"/>
              <a:t>cao</a:t>
            </a:r>
            <a:r>
              <a:rPr lang="en-US" baseline="0" dirty="0" smtClean="0"/>
              <a:t>, </a:t>
            </a:r>
            <a:r>
              <a:rPr lang="en-US" baseline="0" dirty="0" err="1" smtClean="0"/>
              <a:t>cân</a:t>
            </a:r>
            <a:r>
              <a:rPr lang="en-US" baseline="0" dirty="0" smtClean="0"/>
              <a:t> </a:t>
            </a:r>
            <a:r>
              <a:rPr lang="en-US" baseline="0" dirty="0" err="1" smtClean="0"/>
              <a:t>nặng</a:t>
            </a:r>
            <a:r>
              <a:rPr lang="en-US" baseline="0" dirty="0" smtClean="0"/>
              <a:t>, </a:t>
            </a:r>
            <a:r>
              <a:rPr lang="en-US" baseline="0" dirty="0" err="1" smtClean="0"/>
              <a:t>huyết</a:t>
            </a:r>
            <a:r>
              <a:rPr lang="en-US" baseline="0" dirty="0" smtClean="0"/>
              <a:t> </a:t>
            </a:r>
            <a:r>
              <a:rPr lang="en-US" baseline="0" dirty="0" err="1" smtClean="0"/>
              <a:t>áp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khi</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FoodIngredient</a:t>
            </a:r>
            <a:r>
              <a:rPr lang="en-US" baseline="0" dirty="0" smtClean="0"/>
              <a:t> </a:t>
            </a:r>
            <a:r>
              <a:rPr lang="en-US" baseline="0" dirty="0" err="1" smtClean="0"/>
              <a:t>chứa</a:t>
            </a:r>
            <a:r>
              <a:rPr lang="en-US" baseline="0" dirty="0" smtClean="0"/>
              <a:t> </a:t>
            </a:r>
            <a:r>
              <a:rPr lang="en-US" baseline="0" dirty="0" err="1" smtClean="0"/>
              <a:t>thông</a:t>
            </a:r>
            <a:r>
              <a:rPr lang="en-US" baseline="0" dirty="0" smtClean="0"/>
              <a:t> tin </a:t>
            </a:r>
            <a:r>
              <a:rPr lang="en-US" baseline="0" dirty="0" err="1" smtClean="0"/>
              <a:t>điều</a:t>
            </a:r>
            <a:r>
              <a:rPr lang="en-US" baseline="0" dirty="0" smtClean="0"/>
              <a:t> </a:t>
            </a:r>
            <a:r>
              <a:rPr lang="en-US" baseline="0" dirty="0" err="1" smtClean="0"/>
              <a:t>tra</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a:t>
            </a:r>
            <a:br>
              <a:rPr lang="en-US" baseline="0" dirty="0" smtClean="0"/>
            </a:b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kê</a:t>
            </a:r>
            <a:r>
              <a:rPr lang="en-US" baseline="0" dirty="0" smtClean="0"/>
              <a:t> </a:t>
            </a:r>
            <a:r>
              <a:rPr lang="en-US" baseline="0" dirty="0" err="1" smtClean="0"/>
              <a:t>kèm</a:t>
            </a:r>
            <a:r>
              <a:rPr lang="en-US" baseline="0" dirty="0" smtClean="0"/>
              <a:t> </a:t>
            </a:r>
            <a:r>
              <a:rPr lang="en-US" baseline="0" dirty="0" err="1" smtClean="0"/>
              <a:t>theo</a:t>
            </a:r>
            <a:r>
              <a:rPr lang="en-US" baseline="0" dirty="0" smtClean="0"/>
              <a:t> </a:t>
            </a:r>
            <a:r>
              <a:rPr lang="en-US" baseline="0" dirty="0" err="1" smtClean="0"/>
              <a:t>khi</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endParaRPr lang="en-US" dirty="0"/>
          </a:p>
        </p:txBody>
      </p:sp>
    </p:spTree>
    <p:extLst>
      <p:ext uri="{BB962C8B-B14F-4D97-AF65-F5344CB8AC3E}">
        <p14:creationId xmlns:p14="http://schemas.microsoft.com/office/powerpoint/2010/main" val="17107492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sau</a:t>
            </a:r>
            <a:r>
              <a:rPr lang="en-US" baseline="0" dirty="0" smtClean="0"/>
              <a:t>.</a:t>
            </a:r>
            <a:endParaRPr lang="en-US" dirty="0" smtClean="0"/>
          </a:p>
          <a:p>
            <a:endParaRPr lang="en-US" dirty="0"/>
          </a:p>
        </p:txBody>
      </p:sp>
    </p:spTree>
    <p:extLst>
      <p:ext uri="{BB962C8B-B14F-4D97-AF65-F5344CB8AC3E}">
        <p14:creationId xmlns:p14="http://schemas.microsoft.com/office/powerpoint/2010/main" val="395740693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chi </a:t>
            </a:r>
            <a:r>
              <a:rPr lang="en-US" baseline="0" dirty="0" err="1" smtClean="0"/>
              <a:t>tiết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a:t>
            </a:r>
            <a:endParaRPr lang="en-US" dirty="0" smtClean="0"/>
          </a:p>
          <a:p>
            <a:endParaRPr lang="en-US" dirty="0"/>
          </a:p>
        </p:txBody>
      </p:sp>
    </p:spTree>
    <p:extLst>
      <p:ext uri="{BB962C8B-B14F-4D97-AF65-F5344CB8AC3E}">
        <p14:creationId xmlns:p14="http://schemas.microsoft.com/office/powerpoint/2010/main" val="162890449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cho</a:t>
            </a:r>
            <a:r>
              <a:rPr lang="en-US" baseline="0" dirty="0" smtClean="0"/>
              <a:t> </a:t>
            </a:r>
            <a:r>
              <a:rPr lang="en-US" baseline="0" dirty="0" err="1" smtClean="0"/>
              <a:t>một</a:t>
            </a:r>
            <a:r>
              <a:rPr lang="en-US" baseline="0" dirty="0" smtClean="0"/>
              <a:t>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tức</a:t>
            </a:r>
            <a:r>
              <a:rPr lang="en-US" baseline="0" dirty="0" smtClean="0"/>
              <a:t> </a:t>
            </a:r>
            <a:r>
              <a:rPr lang="en-US" baseline="0" dirty="0" err="1" smtClean="0"/>
              <a:t>là</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br>
              <a:rPr lang="en-US" baseline="0" dirty="0" smtClean="0"/>
            </a:br>
            <a:r>
              <a:rPr lang="en-US" baseline="0" dirty="0" smtClean="0"/>
              <a:t>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mình</a:t>
            </a:r>
            <a:r>
              <a:rPr lang="en-US" baseline="0" dirty="0" smtClean="0"/>
              <a:t> </a:t>
            </a:r>
            <a:r>
              <a:rPr lang="en-US" baseline="0" dirty="0" err="1" smtClean="0"/>
              <a:t>vào</a:t>
            </a:r>
            <a:r>
              <a:rPr lang="en-US" baseline="0" dirty="0" smtClean="0"/>
              <a:t> </a:t>
            </a:r>
            <a:r>
              <a:rPr lang="en-US" baseline="0" dirty="0" err="1" smtClean="0"/>
              <a:t>phòng</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147218575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xong</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Finished.</a:t>
            </a:r>
            <a:endParaRPr lang="en-US" dirty="0" smtClean="0"/>
          </a:p>
          <a:p>
            <a:endParaRPr lang="en-US" dirty="0"/>
          </a:p>
        </p:txBody>
      </p:sp>
    </p:spTree>
    <p:extLst>
      <p:ext uri="{BB962C8B-B14F-4D97-AF65-F5344CB8AC3E}">
        <p14:creationId xmlns:p14="http://schemas.microsoft.com/office/powerpoint/2010/main" val="266146891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hẹn</a:t>
            </a:r>
            <a:r>
              <a:rPr lang="en-US" baseline="0" dirty="0" smtClean="0"/>
              <a:t> </a:t>
            </a:r>
            <a:r>
              <a:rPr lang="en-US" baseline="0" dirty="0" err="1" smtClean="0"/>
              <a:t>ngày</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và</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là</a:t>
            </a:r>
            <a:r>
              <a:rPr lang="en-US" baseline="0" dirty="0" smtClean="0"/>
              <a:t> Entry.</a:t>
            </a:r>
            <a:endParaRPr lang="en-US" dirty="0" smtClean="0"/>
          </a:p>
          <a:p>
            <a:endParaRPr lang="en-US" dirty="0"/>
          </a:p>
        </p:txBody>
      </p:sp>
    </p:spTree>
    <p:extLst>
      <p:ext uri="{BB962C8B-B14F-4D97-AF65-F5344CB8AC3E}">
        <p14:creationId xmlns:p14="http://schemas.microsoft.com/office/powerpoint/2010/main" val="1432570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đã thử làm mất sổ khám bệnh ở bệnh viện này, thì khi ấy các y tá bác sĩ không hề biết thông tin gì của chúng tôi cũng như chúng tôi đã trải qua những bước gì trong quá trình khám bệnh.</a:t>
            </a:r>
            <a:endParaRPr lang="en" dirty="0"/>
          </a:p>
        </p:txBody>
      </p:sp>
    </p:spTree>
    <p:extLst>
      <p:ext uri="{BB962C8B-B14F-4D97-AF65-F5344CB8AC3E}">
        <p14:creationId xmlns:p14="http://schemas.microsoft.com/office/powerpoint/2010/main" val="46623265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Dựa</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này</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theo</a:t>
            </a:r>
            <a:r>
              <a:rPr lang="en-US" baseline="0" dirty="0" smtClean="0"/>
              <a:t> </a:t>
            </a:r>
            <a:r>
              <a:rPr lang="en-US" baseline="0" dirty="0" err="1" smtClean="0"/>
              <a:t>lịch</a:t>
            </a:r>
            <a:r>
              <a:rPr lang="en-US" baseline="0" dirty="0" smtClean="0"/>
              <a:t> </a:t>
            </a:r>
            <a:r>
              <a:rPr lang="en-US" baseline="0" dirty="0" err="1" smtClean="0"/>
              <a:t>hẹn</a:t>
            </a:r>
            <a:r>
              <a:rPr lang="en-US" baseline="0" dirty="0" smtClean="0"/>
              <a:t>. </a:t>
            </a:r>
            <a:r>
              <a:rPr lang="en-US" baseline="0" dirty="0" err="1" smtClean="0"/>
              <a:t>Đến</a:t>
            </a:r>
            <a:r>
              <a:rPr lang="en-US" baseline="0" dirty="0" smtClean="0"/>
              <a:t> </a:t>
            </a:r>
            <a:r>
              <a:rPr lang="en-US" baseline="0" dirty="0" err="1" smtClean="0"/>
              <a:t>ngày</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làm</a:t>
            </a:r>
            <a:r>
              <a:rPr lang="en-US" baseline="0" dirty="0" smtClean="0"/>
              <a:t> </a:t>
            </a:r>
            <a:r>
              <a:rPr lang="en-US" baseline="0" dirty="0" err="1" smtClean="0"/>
              <a:t>thủ</a:t>
            </a:r>
            <a:r>
              <a:rPr lang="en-US" baseline="0" dirty="0" smtClean="0"/>
              <a:t> </a:t>
            </a:r>
            <a:r>
              <a:rPr lang="en-US" baseline="0" dirty="0" err="1" smtClean="0"/>
              <a:t>tục</a:t>
            </a:r>
            <a:r>
              <a:rPr lang="en-US" baseline="0" dirty="0" smtClean="0"/>
              <a:t> </a:t>
            </a:r>
            <a:r>
              <a:rPr lang="en-US" baseline="0" dirty="0" err="1" smtClean="0"/>
              <a:t>dk</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142527542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đó</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lại</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lại</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Finised</a:t>
            </a:r>
            <a:r>
              <a:rPr lang="en-US" baseline="0" dirty="0" smtClean="0"/>
              <a:t>.</a:t>
            </a:r>
          </a:p>
          <a:p>
            <a:r>
              <a:rPr lang="en-US" baseline="0" dirty="0" err="1" smtClean="0"/>
              <a:t>Cứ</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 </a:t>
            </a:r>
            <a:r>
              <a:rPr lang="en-US" baseline="0" dirty="0" err="1" smtClean="0"/>
              <a:t>và</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được</a:t>
            </a:r>
            <a:r>
              <a:rPr lang="en-US" baseline="0" dirty="0" smtClean="0"/>
              <a:t> </a:t>
            </a:r>
            <a:r>
              <a:rPr lang="en-US" baseline="0" dirty="0" err="1" smtClean="0"/>
              <a:t>lặp</a:t>
            </a:r>
            <a:r>
              <a:rPr lang="en-US" baseline="0" dirty="0" smtClean="0"/>
              <a:t> </a:t>
            </a:r>
            <a:r>
              <a:rPr lang="en-US" baseline="0" dirty="0" err="1" smtClean="0"/>
              <a:t>đi</a:t>
            </a:r>
            <a:r>
              <a:rPr lang="en-US" baseline="0" dirty="0" smtClean="0"/>
              <a:t> </a:t>
            </a:r>
            <a:r>
              <a:rPr lang="en-US" baseline="0" dirty="0" err="1" smtClean="0"/>
              <a:t>lặp</a:t>
            </a:r>
            <a:r>
              <a:rPr lang="en-US" baseline="0" dirty="0" smtClean="0"/>
              <a:t> </a:t>
            </a:r>
            <a:r>
              <a:rPr lang="en-US" baseline="0" dirty="0" err="1" smtClean="0"/>
              <a:t>lại</a:t>
            </a:r>
            <a:r>
              <a:rPr lang="en-US" baseline="0" dirty="0" smtClean="0"/>
              <a:t> </a:t>
            </a:r>
            <a:r>
              <a:rPr lang="en-US" baseline="0" dirty="0" err="1" smtClean="0"/>
              <a:t>đến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khỏi</a:t>
            </a:r>
            <a:r>
              <a:rPr lang="en-US" baseline="0" dirty="0" smtClean="0"/>
              <a:t> </a:t>
            </a:r>
            <a:r>
              <a:rPr lang="en-US" baseline="0" dirty="0" err="1" smtClean="0"/>
              <a:t>bệnh</a:t>
            </a:r>
            <a:r>
              <a:rPr lang="en-US" baseline="0" dirty="0" smtClean="0"/>
              <a:t>.</a:t>
            </a:r>
            <a:endParaRPr lang="en-US" dirty="0" smtClean="0"/>
          </a:p>
          <a:p>
            <a:endParaRPr lang="en-US" dirty="0"/>
          </a:p>
        </p:txBody>
      </p:sp>
    </p:spTree>
    <p:extLst>
      <p:ext uri="{BB962C8B-B14F-4D97-AF65-F5344CB8AC3E}">
        <p14:creationId xmlns:p14="http://schemas.microsoft.com/office/powerpoint/2010/main" val="342572982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Appointment.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Sau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demo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a:t>
            </a:r>
            <a:endParaRPr lang="en-US" dirty="0" smtClean="0"/>
          </a:p>
          <a:p>
            <a:endParaRPr lang="en-US" dirty="0"/>
          </a:p>
        </p:txBody>
      </p:sp>
    </p:spTree>
    <p:extLst>
      <p:ext uri="{BB962C8B-B14F-4D97-AF65-F5344CB8AC3E}">
        <p14:creationId xmlns:p14="http://schemas.microsoft.com/office/powerpoint/2010/main" val="4844587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mtClean="0"/>
              <a:t>Outcome</a:t>
            </a:r>
            <a:endParaRPr lang="vi-VN"/>
          </a:p>
        </p:txBody>
      </p:sp>
    </p:spTree>
    <p:extLst>
      <p:ext uri="{BB962C8B-B14F-4D97-AF65-F5344CB8AC3E}">
        <p14:creationId xmlns:p14="http://schemas.microsoft.com/office/powerpoint/2010/main" val="203071410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Shape 20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26" name="Shape 20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dirty="0"/>
              <a:t>Tiếp theo tôi xin trình bày về các phương án phát triển trong tương lai</a:t>
            </a:r>
          </a:p>
        </p:txBody>
      </p:sp>
    </p:spTree>
    <p:extLst>
      <p:ext uri="{BB962C8B-B14F-4D97-AF65-F5344CB8AC3E}">
        <p14:creationId xmlns:p14="http://schemas.microsoft.com/office/powerpoint/2010/main" val="374136866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77877929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3481994936"/>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Shape 2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2" name="Shape 20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buChar char="-"/>
            </a:pPr>
            <a:r>
              <a:rPr lang="en"/>
              <a:t>Đây là mô hình triển khai hiện tại của hệ thống chúng tôi: mô hình </a:t>
            </a:r>
            <a:r>
              <a:rPr lang="en" b="1"/>
              <a:t>một công ty đơn dịch vụ</a:t>
            </a:r>
            <a:r>
              <a:rPr lang="en"/>
              <a:t>.</a:t>
            </a:r>
          </a:p>
          <a:p>
            <a:pPr marL="457200" lvl="0" indent="-228600">
              <a:spcBef>
                <a:spcPts val="0"/>
              </a:spcBef>
              <a:buChar char="-"/>
            </a:pPr>
            <a:r>
              <a:rPr lang="en"/>
              <a:t>Hệ thống MIC sẽ được triển khai vào từng công ty riêng biệt, và công ty này chỉ cung cấp một loại dịch vụ là bảo hiểm xe máy.</a:t>
            </a:r>
          </a:p>
        </p:txBody>
      </p:sp>
    </p:spTree>
    <p:extLst>
      <p:ext uri="{BB962C8B-B14F-4D97-AF65-F5344CB8AC3E}">
        <p14:creationId xmlns:p14="http://schemas.microsoft.com/office/powerpoint/2010/main" val="61013378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Shape 2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0" name="Shape 21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extLst>
      <p:ext uri="{BB962C8B-B14F-4D97-AF65-F5344CB8AC3E}">
        <p14:creationId xmlns:p14="http://schemas.microsoft.com/office/powerpoint/2010/main" val="141096923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5"/>
        <p:cNvGrpSpPr/>
        <p:nvPr/>
      </p:nvGrpSpPr>
      <p:grpSpPr>
        <a:xfrm>
          <a:off x="0" y="0"/>
          <a:ext cx="0" cy="0"/>
          <a:chOff x="0" y="0"/>
          <a:chExt cx="0" cy="0"/>
        </a:xfrm>
      </p:grpSpPr>
      <p:sp>
        <p:nvSpPr>
          <p:cNvPr id="2116" name="Shape 2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17" name="Shape 21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b="1"/>
          </a:p>
        </p:txBody>
      </p:sp>
    </p:spTree>
    <p:extLst>
      <p:ext uri="{BB962C8B-B14F-4D97-AF65-F5344CB8AC3E}">
        <p14:creationId xmlns:p14="http://schemas.microsoft.com/office/powerpoint/2010/main" val="2055214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Mỗi</a:t>
            </a:r>
            <a:r>
              <a:rPr lang="en" baseline="0" dirty="0" smtClean="0"/>
              <a:t> bác sĩ sẽ có một định dạng cho đơn thuốc ghi cho bệnh nhân</a:t>
            </a:r>
            <a:r>
              <a:rPr lang="vi-VN" baseline="0" dirty="0" smtClean="0"/>
              <a:t> dẫn đến khó khăn cho bệnh nhân và dược sĩ trong quá trình điều trị khi gặp nhiều bác sĩ khác nhau</a:t>
            </a:r>
            <a:endParaRPr lang="en" dirty="0"/>
          </a:p>
        </p:txBody>
      </p:sp>
    </p:spTree>
    <p:extLst>
      <p:ext uri="{BB962C8B-B14F-4D97-AF65-F5344CB8AC3E}">
        <p14:creationId xmlns:p14="http://schemas.microsoft.com/office/powerpoint/2010/main" val="39434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Bài</a:t>
            </a:r>
            <a:r>
              <a:rPr lang="en" baseline="0" dirty="0" smtClean="0"/>
              <a:t> thuyết trình ngày hôm nay của nhóm chúng tôi gồm 4 phần</a:t>
            </a:r>
          </a:p>
          <a:p>
            <a:pPr marL="228600" indent="-228600" rtl="0">
              <a:spcBef>
                <a:spcPts val="0"/>
              </a:spcBef>
              <a:buAutoNum type="arabicPeriod"/>
            </a:pPr>
            <a:r>
              <a:rPr lang="vi-VN" baseline="0" dirty="0" smtClean="0"/>
              <a:t>Các vấn đề thực tại</a:t>
            </a:r>
          </a:p>
          <a:p>
            <a:pPr marL="228600" indent="-228600" rtl="0">
              <a:spcBef>
                <a:spcPts val="0"/>
              </a:spcBef>
              <a:buAutoNum type="arabicPeriod"/>
            </a:pPr>
            <a:r>
              <a:rPr lang="vi-VN" baseline="0" dirty="0" smtClean="0"/>
              <a:t>Giải pháp</a:t>
            </a:r>
          </a:p>
          <a:p>
            <a:pPr marL="228600" indent="-228600" rtl="0">
              <a:spcBef>
                <a:spcPts val="0"/>
              </a:spcBef>
              <a:buAutoNum type="arabicPeriod"/>
            </a:pPr>
            <a:r>
              <a:rPr lang="vi-VN" baseline="0" dirty="0" smtClean="0"/>
              <a:t>Chức năng và demo</a:t>
            </a:r>
          </a:p>
          <a:p>
            <a:pPr marL="228600" indent="-228600" rtl="0">
              <a:spcBef>
                <a:spcPts val="0"/>
              </a:spcBef>
              <a:buAutoNum type="arabicPeriod"/>
            </a:pPr>
            <a:r>
              <a:rPr lang="vi-VN" baseline="0" dirty="0" smtClean="0"/>
              <a:t>Kế hoạch phát triển trong tương lai </a:t>
            </a:r>
            <a:endParaRPr lang="en" dirty="0"/>
          </a:p>
        </p:txBody>
      </p:sp>
    </p:spTree>
    <p:extLst>
      <p:ext uri="{BB962C8B-B14F-4D97-AF65-F5344CB8AC3E}">
        <p14:creationId xmlns:p14="http://schemas.microsoft.com/office/powerpoint/2010/main" val="3745216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Thứ</a:t>
            </a:r>
            <a:r>
              <a:rPr lang="vi-VN" baseline="0" dirty="0" smtClean="0"/>
              <a:t> hai là trung tâm dinh dưỡng thành phố Hồ Chí Minh</a:t>
            </a:r>
            <a:endParaRPr lang="vi-VN" dirty="0" smtClean="0"/>
          </a:p>
          <a:p>
            <a:pPr rtl="0">
              <a:spcBef>
                <a:spcPts val="0"/>
              </a:spcBef>
              <a:buNone/>
            </a:pPr>
            <a:r>
              <a:rPr lang="en" dirty="0" smtClean="0"/>
              <a:t>Cũng</a:t>
            </a:r>
            <a:r>
              <a:rPr lang="en" baseline="0" dirty="0" smtClean="0"/>
              <a:t> như bao bệnh viện khác thì đầu tiên bệnh nhân sẽ mua sổ khám bệnh, sau đó y tá sẽ nhập các thông tin cơ bản của bệnh nhân</a:t>
            </a:r>
            <a:endParaRPr lang="en" dirty="0"/>
          </a:p>
        </p:txBody>
      </p:sp>
    </p:spTree>
    <p:extLst>
      <p:ext uri="{BB962C8B-B14F-4D97-AF65-F5344CB8AC3E}">
        <p14:creationId xmlns:p14="http://schemas.microsoft.com/office/powerpoint/2010/main" val="3478008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4089173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66333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tục y tá sẽ đo các thông số cơ bản của bệnh nhân như, chiều cao, cân nặng, nhịp tim và huyết áp của bệnh nhân</a:t>
            </a:r>
            <a:endParaRPr lang="en" dirty="0"/>
          </a:p>
        </p:txBody>
      </p:sp>
    </p:spTree>
    <p:extLst>
      <p:ext uri="{BB962C8B-B14F-4D97-AF65-F5344CB8AC3E}">
        <p14:creationId xmlns:p14="http://schemas.microsoft.com/office/powerpoint/2010/main" val="3575873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bệnh nhân sẽ được đo các thông số chi tiết hơn như tỉ lệ nước trong cơ thể, số kcal tiêu thụ của bệnh nhân hay tỉ lệ mỡ trong cơ là bao nhiêu%</a:t>
            </a:r>
            <a:r>
              <a:rPr lang="vi-VN" baseline="0" dirty="0" smtClean="0"/>
              <a:t> để phục vụ cho việc khám bệnh béo phì</a:t>
            </a:r>
            <a:endParaRPr lang="en" dirty="0"/>
          </a:p>
        </p:txBody>
      </p:sp>
    </p:spTree>
    <p:extLst>
      <p:ext uri="{BB962C8B-B14F-4D97-AF65-F5344CB8AC3E}">
        <p14:creationId xmlns:p14="http://schemas.microsoft.com/office/powerpoint/2010/main" val="3336503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a:t>
            </a:r>
            <a:r>
              <a:rPr lang="vi-VN" dirty="0" smtClean="0"/>
              <a:t>i</a:t>
            </a:r>
            <a:r>
              <a:rPr lang="en" dirty="0" smtClean="0"/>
              <a:t>ếp tục,</a:t>
            </a:r>
            <a:r>
              <a:rPr lang="en" baseline="0" dirty="0" smtClean="0"/>
              <a:t> bệnh nhân sẽ được khảo sát khẩu phần ăn và bác sĩ dinh dưỡng sẽ tính toán ra số kcal nạp vào ở mỗi bữa ăn cũng như thành phần dinh dưỡng trong ngày</a:t>
            </a:r>
            <a:endParaRPr lang="en" dirty="0"/>
          </a:p>
        </p:txBody>
      </p:sp>
    </p:spTree>
    <p:extLst>
      <p:ext uri="{BB962C8B-B14F-4D97-AF65-F5344CB8AC3E}">
        <p14:creationId xmlns:p14="http://schemas.microsoft.com/office/powerpoint/2010/main" val="938430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đến gặp bác sĩ điều trị, bác sĩ điều trị sẽ dựa vào các chỉ số bệnh nhân vừa khám để quyết định xem bệnh nhân có bệnh hay không.</a:t>
            </a:r>
            <a:endParaRPr lang="en" dirty="0"/>
          </a:p>
        </p:txBody>
      </p:sp>
    </p:spTree>
    <p:extLst>
      <p:ext uri="{BB962C8B-B14F-4D97-AF65-F5344CB8AC3E}">
        <p14:creationId xmlns:p14="http://schemas.microsoft.com/office/powerpoint/2010/main" val="2915219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135454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Nếu</a:t>
            </a:r>
            <a:r>
              <a:rPr lang="en" baseline="0" dirty="0" smtClean="0"/>
              <a:t> bệnh nhân có bệnh, bác sĩ sẽ ra 1 lịch trình điều trị mỗi ngày mỗi bữa ăn gì, uống thuốc gì và luyện tập các bài tập nào</a:t>
            </a:r>
            <a:r>
              <a:rPr lang="vi-VN" baseline="0" dirty="0" smtClean="0"/>
              <a:t>,</a:t>
            </a:r>
            <a:r>
              <a:rPr lang="en" baseline="0" dirty="0" smtClean="0"/>
              <a:t> ra sao để thực hiện việc giảm cân hiệu quả.</a:t>
            </a:r>
            <a:endParaRPr lang="en" dirty="0"/>
          </a:p>
        </p:txBody>
      </p:sp>
    </p:spTree>
    <p:extLst>
      <p:ext uri="{BB962C8B-B14F-4D97-AF65-F5344CB8AC3E}">
        <p14:creationId xmlns:p14="http://schemas.microsoft.com/office/powerpoint/2010/main" val="77203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Cuối</a:t>
            </a:r>
            <a:r>
              <a:rPr lang="en" baseline="0" dirty="0" smtClean="0"/>
              <a:t> cùng bệnh nhân sẽ in đơn thuốc và thực hiện điều trị bệnh tại nhà</a:t>
            </a:r>
            <a:endParaRPr lang="en" dirty="0"/>
          </a:p>
        </p:txBody>
      </p:sp>
    </p:spTree>
    <p:extLst>
      <p:ext uri="{BB962C8B-B14F-4D97-AF65-F5344CB8AC3E}">
        <p14:creationId xmlns:p14="http://schemas.microsoft.com/office/powerpoint/2010/main" val="1893104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Để</a:t>
            </a:r>
            <a:r>
              <a:rPr lang="vi-VN" baseline="0" dirty="0" smtClean="0"/>
              <a:t> có được cái nhìn tổng quan về quy trình khám và điều trị bệnh của các bệnh viện thì chúng tôi quyết định đi thực nghiệm ở 2 bệnh viện, 1 là bệnh viện y học cổ truyền thành phố hồ chí minh, 2 là trung tâm dinh dưỡng thành phố hồ chí minh. Lý do chúng tôi quyết định chọn 2 bệnh viện này là vì 2 bệnh viện này có chuyên khoa điều trị về bệnh béo phì và có uy tín trong việc điều trị căn bệnh này.</a:t>
            </a:r>
          </a:p>
        </p:txBody>
      </p:sp>
    </p:spTree>
    <p:extLst>
      <p:ext uri="{BB962C8B-B14F-4D97-AF65-F5344CB8AC3E}">
        <p14:creationId xmlns:p14="http://schemas.microsoft.com/office/powerpoint/2010/main" val="37452161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0"/>
        <p:cNvGrpSpPr/>
        <p:nvPr/>
      </p:nvGrpSpPr>
      <p:grpSpPr>
        <a:xfrm>
          <a:off x="0" y="0"/>
          <a:ext cx="0" cy="0"/>
          <a:chOff x="0" y="0"/>
          <a:chExt cx="0" cy="0"/>
        </a:xfrm>
      </p:grpSpPr>
      <p:sp>
        <p:nvSpPr>
          <p:cNvPr id="1971" name="Shape 1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72" name="Shape 19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lgn="l" rtl="0">
              <a:spcBef>
                <a:spcPts val="0"/>
              </a:spcBef>
              <a:buNone/>
            </a:pPr>
            <a:r>
              <a:rPr lang="vi-VN" dirty="0" smtClean="0"/>
              <a:t>Ưu</a:t>
            </a:r>
            <a:r>
              <a:rPr lang="vi-VN" baseline="0" dirty="0" smtClean="0"/>
              <a:t> và nhược điểm của quy trình này</a:t>
            </a:r>
            <a:endParaRPr lang="en" dirty="0"/>
          </a:p>
        </p:txBody>
      </p:sp>
    </p:spTree>
    <p:extLst>
      <p:ext uri="{BB962C8B-B14F-4D97-AF65-F5344CB8AC3E}">
        <p14:creationId xmlns:p14="http://schemas.microsoft.com/office/powerpoint/2010/main" val="1935752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Bệnh</a:t>
            </a:r>
            <a:r>
              <a:rPr lang="en" baseline="0" dirty="0" smtClean="0"/>
              <a:t> nhân được kiểm tra đầy đủ và toàn diện, sử dụng các trang thiết bị hiện đại</a:t>
            </a:r>
            <a:endParaRPr lang="en" dirty="0"/>
          </a:p>
        </p:txBody>
      </p:sp>
    </p:spTree>
    <p:extLst>
      <p:ext uri="{BB962C8B-B14F-4D97-AF65-F5344CB8AC3E}">
        <p14:creationId xmlns:p14="http://schemas.microsoft.com/office/powerpoint/2010/main" val="908873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Bác</a:t>
            </a:r>
            <a:r>
              <a:rPr lang="en" baseline="0" dirty="0" smtClean="0"/>
              <a:t> sĩ chuẩn đoán bệnh đơn giản và chính xác hơn vì có được dữ liệu của bệnh nhân nhiêu hơn</a:t>
            </a:r>
            <a:endParaRPr lang="en" dirty="0"/>
          </a:p>
        </p:txBody>
      </p:sp>
    </p:spTree>
    <p:extLst>
      <p:ext uri="{BB962C8B-B14F-4D97-AF65-F5344CB8AC3E}">
        <p14:creationId xmlns:p14="http://schemas.microsoft.com/office/powerpoint/2010/main" val="2377397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Về</a:t>
            </a:r>
            <a:r>
              <a:rPr lang="vi-VN" baseline="0" dirty="0" smtClean="0"/>
              <a:t> nhược điểm của quy trình này</a:t>
            </a:r>
          </a:p>
          <a:p>
            <a:pPr rtl="0">
              <a:spcBef>
                <a:spcPts val="0"/>
              </a:spcBef>
              <a:buNone/>
            </a:pPr>
            <a:r>
              <a:rPr lang="vi-VN" baseline="0" dirty="0" smtClean="0"/>
              <a:t>Đầu tiên, tất cả các sổ khám bệnh vẫn lưu = giấy</a:t>
            </a:r>
            <a:endParaRPr lang="en" dirty="0"/>
          </a:p>
        </p:txBody>
      </p:sp>
    </p:spTree>
    <p:extLst>
      <p:ext uri="{BB962C8B-B14F-4D97-AF65-F5344CB8AC3E}">
        <p14:creationId xmlns:p14="http://schemas.microsoft.com/office/powerpoint/2010/main" val="2119181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Y tá</a:t>
            </a:r>
            <a:r>
              <a:rPr lang="vi-VN" baseline="0" dirty="0" smtClean="0"/>
              <a:t> và bác sĩ phải nhập thông tin rất nhiều</a:t>
            </a:r>
            <a:endParaRPr lang="en" dirty="0"/>
          </a:p>
        </p:txBody>
      </p:sp>
    </p:spTree>
    <p:extLst>
      <p:ext uri="{BB962C8B-B14F-4D97-AF65-F5344CB8AC3E}">
        <p14:creationId xmlns:p14="http://schemas.microsoft.com/office/powerpoint/2010/main" val="557152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lần khám hiện tại đến lần khám tiếp theo, bác sĩ không hề biết bệnh nhân làm gì ở nhà, có luyện tập đầy đủ để giảm cân hay không</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100" baseline="0" dirty="0" smtClean="0"/>
              <a:t>Accurate diagnostic : </a:t>
            </a:r>
            <a:r>
              <a:rPr lang="en-US" sz="1100" baseline="0" dirty="0" err="1" smtClean="0"/>
              <a:t>chuẩn</a:t>
            </a:r>
            <a:r>
              <a:rPr lang="en-US" sz="1100" baseline="0" dirty="0" smtClean="0"/>
              <a:t> </a:t>
            </a:r>
            <a:r>
              <a:rPr lang="en-US" sz="1100" baseline="0" dirty="0" err="1" smtClean="0"/>
              <a:t>đoán</a:t>
            </a:r>
            <a:r>
              <a:rPr lang="en-US" sz="1100" baseline="0" dirty="0" smtClean="0"/>
              <a:t> </a:t>
            </a:r>
            <a:r>
              <a:rPr lang="en-US" sz="1100" baseline="0" dirty="0" err="1" smtClean="0"/>
              <a:t>chính</a:t>
            </a:r>
            <a:r>
              <a:rPr lang="en-US" sz="1100" baseline="0" dirty="0" smtClean="0"/>
              <a:t> </a:t>
            </a:r>
            <a:r>
              <a:rPr lang="en-US" sz="1100" baseline="0" dirty="0" err="1" smtClean="0"/>
              <a:t>xác</a:t>
            </a:r>
            <a:endParaRPr lang="en-US" sz="1100" baseline="0" dirty="0" smtClean="0"/>
          </a:p>
          <a:p>
            <a:endParaRPr lang="en-US" sz="1100" baseline="0" dirty="0" smtClean="0"/>
          </a:p>
          <a:p>
            <a:r>
              <a:rPr lang="en-US" sz="1100" baseline="0" dirty="0" err="1" smtClean="0"/>
              <a:t>Chưa</a:t>
            </a:r>
            <a:r>
              <a:rPr lang="en-US" sz="1100" baseline="0" dirty="0" smtClean="0"/>
              <a:t> </a:t>
            </a:r>
            <a:r>
              <a:rPr lang="en-US" sz="1100" baseline="0" dirty="0" err="1" smtClean="0"/>
              <a:t>hỗ</a:t>
            </a:r>
            <a:r>
              <a:rPr lang="en-US" sz="1100" baseline="0" dirty="0" smtClean="0"/>
              <a:t> </a:t>
            </a:r>
            <a:r>
              <a:rPr lang="en-US" sz="1100" baseline="0" dirty="0" err="1" smtClean="0"/>
              <a:t>trợ</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y </a:t>
            </a:r>
            <a:r>
              <a:rPr lang="en-US" sz="1100" baseline="0" dirty="0" err="1" smtClean="0"/>
              <a:t>tá</a:t>
            </a:r>
            <a:r>
              <a:rPr lang="en-US" sz="1100" baseline="0" dirty="0" smtClean="0"/>
              <a:t> </a:t>
            </a:r>
            <a:r>
              <a:rPr lang="en-US" sz="1100" baseline="0" dirty="0" err="1" smtClean="0"/>
              <a:t>nhập</a:t>
            </a:r>
            <a:r>
              <a:rPr lang="en-US" sz="1100" baseline="0" dirty="0" smtClean="0"/>
              <a:t> </a:t>
            </a:r>
            <a:r>
              <a:rPr lang="en-US" sz="1100" baseline="0" dirty="0" err="1" smtClean="0"/>
              <a:t>dữ</a:t>
            </a:r>
            <a:r>
              <a:rPr lang="en-US" sz="1100" baseline="0" dirty="0" smtClean="0"/>
              <a:t> </a:t>
            </a:r>
            <a:r>
              <a:rPr lang="en-US" sz="1100" baseline="0" dirty="0" err="1" smtClean="0"/>
              <a:t>liệu</a:t>
            </a:r>
            <a:r>
              <a:rPr lang="en-US" sz="1100" baseline="0" dirty="0" smtClean="0"/>
              <a:t> </a:t>
            </a:r>
            <a:r>
              <a:rPr lang="en-US" sz="1100" baseline="0" dirty="0" err="1" smtClean="0"/>
              <a:t>cũng</a:t>
            </a:r>
            <a:r>
              <a:rPr lang="en-US" sz="1100" baseline="0" dirty="0" smtClean="0"/>
              <a:t> </a:t>
            </a:r>
            <a:r>
              <a:rPr lang="en-US" sz="1100" baseline="0" dirty="0" err="1" smtClean="0"/>
              <a:t>như</a:t>
            </a:r>
            <a:r>
              <a:rPr lang="en-US" sz="1100" baseline="0" dirty="0" smtClean="0"/>
              <a:t> </a:t>
            </a:r>
            <a:r>
              <a:rPr lang="en-US" sz="1100" baseline="0" dirty="0" err="1" smtClean="0"/>
              <a:t>đưa</a:t>
            </a:r>
            <a:r>
              <a:rPr lang="en-US" sz="1100" baseline="0" dirty="0" smtClean="0"/>
              <a:t> </a:t>
            </a:r>
            <a:r>
              <a:rPr lang="en-US" sz="1100" baseline="0" dirty="0" err="1" smtClean="0"/>
              <a:t>ra</a:t>
            </a:r>
            <a:r>
              <a:rPr lang="en-US" sz="1100" baseline="0" dirty="0" smtClean="0"/>
              <a:t> </a:t>
            </a:r>
            <a:r>
              <a:rPr lang="en-US" sz="1100" baseline="0" dirty="0" err="1" smtClean="0"/>
              <a:t>các</a:t>
            </a:r>
            <a:r>
              <a:rPr lang="en-US" sz="1100" baseline="0" dirty="0" smtClean="0"/>
              <a:t> </a:t>
            </a:r>
            <a:r>
              <a:rPr lang="en-US" sz="1100" baseline="0" dirty="0" err="1" smtClean="0"/>
              <a:t>đề</a:t>
            </a:r>
            <a:r>
              <a:rPr lang="en-US" sz="1100" baseline="0" dirty="0" smtClean="0"/>
              <a:t> </a:t>
            </a:r>
            <a:r>
              <a:rPr lang="en-US" sz="1100" baseline="0" dirty="0" err="1" smtClean="0"/>
              <a:t>nghị</a:t>
            </a:r>
            <a:r>
              <a:rPr lang="en-US" sz="1100" baseline="0" dirty="0" smtClean="0"/>
              <a:t> </a:t>
            </a:r>
            <a:r>
              <a:rPr lang="en-US" sz="1100" baseline="0" dirty="0" err="1" smtClean="0"/>
              <a:t>cho</a:t>
            </a:r>
            <a:r>
              <a:rPr lang="en-US" sz="1100" baseline="0" dirty="0" smtClean="0"/>
              <a:t> </a:t>
            </a:r>
            <a:r>
              <a:rPr lang="en-US" sz="1100" baseline="0" dirty="0" err="1" smtClean="0"/>
              <a:t>bác</a:t>
            </a:r>
            <a:r>
              <a:rPr lang="en-US" sz="1100" baseline="0" dirty="0" smtClean="0"/>
              <a:t> </a:t>
            </a:r>
            <a:r>
              <a:rPr lang="en-US" sz="1100" baseline="0" dirty="0" err="1" smtClean="0"/>
              <a:t>sĩ</a:t>
            </a:r>
            <a:r>
              <a:rPr lang="en-US" sz="1100" baseline="0" dirty="0" smtClean="0"/>
              <a:t> </a:t>
            </a:r>
            <a:r>
              <a:rPr lang="en-US" sz="1100" baseline="0" dirty="0" err="1" smtClean="0"/>
              <a:t>lựa</a:t>
            </a:r>
            <a:r>
              <a:rPr lang="en-US" sz="1100" baseline="0" dirty="0" smtClean="0"/>
              <a:t> </a:t>
            </a:r>
            <a:r>
              <a:rPr lang="en-US" sz="1100" baseline="0" dirty="0" err="1" smtClean="0"/>
              <a:t>chọn</a:t>
            </a:r>
            <a:endParaRPr lang="vi-VN" sz="1100" dirty="0"/>
          </a:p>
        </p:txBody>
      </p:sp>
    </p:spTree>
    <p:extLst>
      <p:ext uri="{BB962C8B-B14F-4D97-AF65-F5344CB8AC3E}">
        <p14:creationId xmlns:p14="http://schemas.microsoft.com/office/powerpoint/2010/main" val="18350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Tiếp</a:t>
            </a:r>
            <a:r>
              <a:rPr lang="en" baseline="0" dirty="0" smtClean="0"/>
              <a:t> đến là vấn đề về vòng đeo tay.</a:t>
            </a:r>
          </a:p>
          <a:p>
            <a:pPr rtl="0">
              <a:spcBef>
                <a:spcPts val="0"/>
              </a:spcBef>
              <a:buNone/>
            </a:pPr>
            <a:r>
              <a:rPr lang="en" baseline="0" dirty="0" smtClean="0"/>
              <a:t>Các vòng đeo tay hiện tại chỉ thực hiện hiển thị thông tin luyện tập của người dùng và không có giá trị trong việc lưu trữ cũng như là điều trị bệnh.</a:t>
            </a:r>
          </a:p>
          <a:p>
            <a:pPr rtl="0">
              <a:spcBef>
                <a:spcPts val="0"/>
              </a:spcBef>
              <a:buNone/>
            </a:pP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Từ</a:t>
            </a:r>
            <a:r>
              <a:rPr lang="en" baseline="0" dirty="0" smtClean="0"/>
              <a:t> những vấn đề trên chúng tôi đưa ra giải pháp như sau:</a:t>
            </a:r>
            <a:endParaRPr lang="en" dirty="0"/>
          </a:p>
        </p:txBody>
      </p:sp>
    </p:spTree>
    <p:extLst>
      <p:ext uri="{BB962C8B-B14F-4D97-AF65-F5344CB8AC3E}">
        <p14:creationId xmlns:p14="http://schemas.microsoft.com/office/powerpoint/2010/main" val="18350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smtClean="0"/>
              <a:t>Chúng</a:t>
            </a:r>
            <a:r>
              <a:rPr lang="en" baseline="0" dirty="0" smtClean="0"/>
              <a:t> tôi sẽ sử dụng quy trình khám của trung tâm dinh dưỡng thành phố Hồ Chí Minh, áp dụng CNTT để quy trình khám này trở nên đơn giản và hiệu quả, để giúp cho việc khám bệnh được nhanh, chính xác hơn</a:t>
            </a:r>
            <a:endParaRPr lang="en" dirty="0"/>
          </a:p>
        </p:txBody>
      </p:sp>
    </p:spTree>
    <p:extLst>
      <p:ext uri="{BB962C8B-B14F-4D97-AF65-F5344CB8AC3E}">
        <p14:creationId xmlns:p14="http://schemas.microsoft.com/office/powerpoint/2010/main" val="1680229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Đầu</a:t>
            </a:r>
            <a:r>
              <a:rPr lang="vi-VN" baseline="0" dirty="0" smtClean="0"/>
              <a:t> tiên là bệnh viện y học cổ truyền thành phố Hồ Chí Minh, Quy trình khám bệnh ở bệnh viện này là</a:t>
            </a:r>
            <a:endParaRPr lang="vi-VN" dirty="0" smtClean="0"/>
          </a:p>
          <a:p>
            <a:pPr rtl="0">
              <a:spcBef>
                <a:spcPts val="0"/>
              </a:spcBef>
              <a:buNone/>
            </a:pPr>
            <a:r>
              <a:rPr lang="vi-VN" dirty="0" smtClean="0"/>
              <a:t>Đầu</a:t>
            </a:r>
            <a:r>
              <a:rPr lang="vi-VN" baseline="0" dirty="0" smtClean="0"/>
              <a:t> tiên, sau khi mua sổ khám bệnh, bệnh nhân sẽ gặp y tá để đăng ký</a:t>
            </a:r>
            <a:endParaRPr lang="en" dirty="0"/>
          </a:p>
        </p:txBody>
      </p:sp>
    </p:spTree>
    <p:extLst>
      <p:ext uri="{BB962C8B-B14F-4D97-AF65-F5344CB8AC3E}">
        <p14:creationId xmlns:p14="http://schemas.microsoft.com/office/powerpoint/2010/main" val="3880590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0235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9238872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631690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285063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04069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885427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19520711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nhất</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onl</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trung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chỉ</a:t>
            </a:r>
            <a:r>
              <a:rPr lang="en-US" baseline="0" dirty="0" smtClean="0"/>
              <a:t> </a:t>
            </a:r>
            <a:r>
              <a:rPr lang="en-US" baseline="0" dirty="0" err="1" smtClean="0"/>
              <a:t>cần</a:t>
            </a:r>
            <a:r>
              <a:rPr lang="en-US" baseline="0" dirty="0" smtClean="0"/>
              <a:t> </a:t>
            </a:r>
            <a:r>
              <a:rPr lang="en-US" baseline="0" dirty="0" err="1" smtClean="0"/>
              <a:t>đọc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như</a:t>
            </a:r>
            <a:r>
              <a:rPr lang="en-US" baseline="0" dirty="0" smtClean="0"/>
              <a:t> </a:t>
            </a:r>
            <a:r>
              <a:rPr lang="en-US" baseline="0" dirty="0" err="1" smtClean="0"/>
              <a:t>họ</a:t>
            </a:r>
            <a:r>
              <a:rPr lang="en-US" baseline="0" dirty="0" smtClean="0"/>
              <a:t> </a:t>
            </a:r>
            <a:r>
              <a:rPr lang="en-US" baseline="0" dirty="0" err="1" smtClean="0"/>
              <a:t>và</a:t>
            </a:r>
            <a:r>
              <a:rPr lang="en-US" baseline="0" dirty="0" smtClean="0"/>
              <a:t> </a:t>
            </a:r>
            <a:r>
              <a:rPr lang="en-US" baseline="0" dirty="0" err="1" smtClean="0"/>
              <a:t>tên</a:t>
            </a:r>
            <a:r>
              <a:rPr lang="en-US" baseline="0" dirty="0" smtClean="0"/>
              <a:t>, </a:t>
            </a:r>
            <a:r>
              <a:rPr lang="en-US" baseline="0" dirty="0" err="1" smtClean="0"/>
              <a:t>ngày</a:t>
            </a:r>
            <a:r>
              <a:rPr lang="en-US" baseline="0" dirty="0" smtClean="0"/>
              <a:t> </a:t>
            </a:r>
            <a:r>
              <a:rPr lang="en-US" baseline="0" dirty="0" err="1" smtClean="0"/>
              <a:t>tháng</a:t>
            </a:r>
            <a:r>
              <a:rPr lang="en-US" baseline="0" dirty="0" smtClean="0"/>
              <a:t> </a:t>
            </a:r>
            <a:r>
              <a:rPr lang="en-US" baseline="0" dirty="0" err="1" smtClean="0"/>
              <a:t>năm</a:t>
            </a:r>
            <a:r>
              <a:rPr lang="en-US" baseline="0" dirty="0" smtClean="0"/>
              <a:t> </a:t>
            </a:r>
            <a:r>
              <a:rPr lang="en-US" baseline="0" dirty="0" err="1" smtClean="0"/>
              <a:t>sinh</a:t>
            </a:r>
            <a:r>
              <a:rPr lang="en-US" baseline="0" dirty="0" smtClean="0"/>
              <a:t> </a:t>
            </a:r>
            <a:r>
              <a:rPr lang="en-US" baseline="0" dirty="0" err="1" smtClean="0"/>
              <a:t>thì</a:t>
            </a:r>
            <a:r>
              <a:rPr lang="en-US" baseline="0" dirty="0" smtClean="0"/>
              <a:t> y </a:t>
            </a:r>
            <a:r>
              <a:rPr lang="en-US" baseline="0" dirty="0" err="1" smtClean="0"/>
              <a:t>tá</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có</a:t>
            </a:r>
            <a:r>
              <a:rPr lang="en-US" baseline="0" dirty="0" smtClean="0"/>
              <a:t> </a:t>
            </a:r>
            <a:r>
              <a:rPr lang="en-US" baseline="0" dirty="0" err="1" smtClean="0"/>
              <a:t>được</a:t>
            </a:r>
            <a:r>
              <a:rPr lang="en-US" baseline="0" dirty="0" smtClean="0"/>
              <a:t> </a:t>
            </a:r>
            <a:r>
              <a:rPr lang="en-US" baseline="0" dirty="0" err="1" smtClean="0"/>
              <a:t>sổ</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ở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tiếp</a:t>
            </a:r>
            <a:r>
              <a:rPr lang="en-US" baseline="0" dirty="0" smtClean="0"/>
              <a:t> </a:t>
            </a:r>
            <a:r>
              <a:rPr lang="en-US" baseline="0" dirty="0" err="1" smtClean="0"/>
              <a:t>theo</a:t>
            </a:r>
            <a:endParaRPr lang="vi-VN" dirty="0"/>
          </a:p>
        </p:txBody>
      </p:sp>
    </p:spTree>
    <p:extLst>
      <p:ext uri="{BB962C8B-B14F-4D97-AF65-F5344CB8AC3E}">
        <p14:creationId xmlns:p14="http://schemas.microsoft.com/office/powerpoint/2010/main" val="3326327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Thứ</a:t>
            </a:r>
            <a:r>
              <a:rPr lang="en-US" baseline="0" dirty="0" smtClean="0"/>
              <a:t> </a:t>
            </a:r>
            <a:r>
              <a:rPr lang="en-US" baseline="0" dirty="0" err="1" smtClean="0"/>
              <a:t>hai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sẽ</a:t>
            </a:r>
            <a:r>
              <a:rPr lang="en-US" baseline="0" dirty="0" smtClean="0"/>
              <a:t> </a:t>
            </a:r>
            <a:r>
              <a:rPr lang="en-US" baseline="0" dirty="0" err="1" smtClean="0"/>
              <a:t>theo</a:t>
            </a:r>
            <a:r>
              <a:rPr lang="en-US" baseline="0" dirty="0" smtClean="0"/>
              <a:t> </a:t>
            </a:r>
            <a:r>
              <a:rPr lang="en-US" baseline="0" dirty="0" err="1" smtClean="0"/>
              <a:t>dõi</a:t>
            </a:r>
            <a:r>
              <a:rPr lang="en-US" baseline="0" dirty="0" smtClean="0"/>
              <a:t> </a:t>
            </a:r>
            <a:r>
              <a:rPr lang="en-US" baseline="0" dirty="0" err="1" smtClean="0"/>
              <a:t>hằng</a:t>
            </a:r>
            <a:r>
              <a:rPr lang="en-US" baseline="0" dirty="0" smtClean="0"/>
              <a:t> </a:t>
            </a:r>
            <a:r>
              <a:rPr lang="en-US" baseline="0" dirty="0" err="1" smtClean="0"/>
              <a:t>ngày</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và</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lời</a:t>
            </a:r>
            <a:r>
              <a:rPr lang="en-US" baseline="0" dirty="0" smtClean="0"/>
              <a:t> </a:t>
            </a:r>
            <a:r>
              <a:rPr lang="en-US" baseline="0" dirty="0" err="1" smtClean="0"/>
              <a:t>khuyên</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hợp</a:t>
            </a:r>
            <a:r>
              <a:rPr lang="en-US" baseline="0" dirty="0" smtClean="0"/>
              <a:t> </a:t>
            </a:r>
            <a:r>
              <a:rPr lang="en-US" baseline="0" dirty="0" err="1" smtClean="0"/>
              <a:t>lý</a:t>
            </a:r>
            <a:r>
              <a:rPr lang="en-US" baseline="0" dirty="0" smtClean="0"/>
              <a:t>.</a:t>
            </a:r>
            <a:endParaRPr lang="vi-VN" dirty="0"/>
          </a:p>
        </p:txBody>
      </p:sp>
    </p:spTree>
    <p:extLst>
      <p:ext uri="{BB962C8B-B14F-4D97-AF65-F5344CB8AC3E}">
        <p14:creationId xmlns:p14="http://schemas.microsoft.com/office/powerpoint/2010/main" val="3579204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Tiếp</a:t>
            </a:r>
            <a:r>
              <a:rPr lang="en-US" baseline="0" dirty="0" smtClean="0"/>
              <a:t> </a:t>
            </a:r>
            <a:r>
              <a:rPr lang="en-US" baseline="0" dirty="0" err="1" smtClean="0"/>
              <a:t>đến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tạo</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một</a:t>
            </a:r>
            <a:r>
              <a:rPr lang="en-US" baseline="0" dirty="0" smtClean="0"/>
              <a:t> </a:t>
            </a:r>
            <a:r>
              <a:rPr lang="en-US" baseline="0" dirty="0" err="1" smtClean="0"/>
              <a:t>cách</a:t>
            </a:r>
            <a:r>
              <a:rPr lang="en-US" baseline="0" dirty="0" smtClean="0"/>
              <a:t> </a:t>
            </a:r>
            <a:r>
              <a:rPr lang="en-US" baseline="0" dirty="0" err="1" smtClean="0"/>
              <a:t>nhanh</a:t>
            </a:r>
            <a:r>
              <a:rPr lang="en-US" baseline="0" dirty="0" smtClean="0"/>
              <a:t> </a:t>
            </a:r>
            <a:r>
              <a:rPr lang="en-US" baseline="0" dirty="0" err="1" smtClean="0"/>
              <a:t>chóng</a:t>
            </a:r>
            <a:r>
              <a:rPr lang="en-US" baseline="0" dirty="0" smtClean="0"/>
              <a:t> </a:t>
            </a:r>
            <a:r>
              <a:rPr lang="en-US" baseline="0" dirty="0" err="1" smtClean="0"/>
              <a:t>và</a:t>
            </a:r>
            <a:r>
              <a:rPr lang="en-US" baseline="0" dirty="0" smtClean="0"/>
              <a:t> </a:t>
            </a:r>
            <a:r>
              <a:rPr lang="en-US" baseline="0" dirty="0" err="1" smtClean="0"/>
              <a:t>chính</a:t>
            </a:r>
            <a:r>
              <a:rPr lang="en-US" baseline="0" dirty="0" smtClean="0"/>
              <a:t> </a:t>
            </a:r>
            <a:r>
              <a:rPr lang="en-US" baseline="0" dirty="0" err="1" smtClean="0"/>
              <a:t>xác</a:t>
            </a:r>
            <a:endParaRPr lang="vi-VN" dirty="0"/>
          </a:p>
        </p:txBody>
      </p:sp>
    </p:spTree>
    <p:extLst>
      <p:ext uri="{BB962C8B-B14F-4D97-AF65-F5344CB8AC3E}">
        <p14:creationId xmlns:p14="http://schemas.microsoft.com/office/powerpoint/2010/main" val="2302432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theo, y tá sẽ ghi các thông tin cơ bản của bệnh nhân như họ và tên, ngày thang năm sinh.</a:t>
            </a:r>
            <a:endParaRPr lang="en" dirty="0"/>
          </a:p>
        </p:txBody>
      </p:sp>
    </p:spTree>
    <p:extLst>
      <p:ext uri="{BB962C8B-B14F-4D97-AF65-F5344CB8AC3E}">
        <p14:creationId xmlns:p14="http://schemas.microsoft.com/office/powerpoint/2010/main" val="10849858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mà</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muốn</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a:t>
            </a:r>
            <a:r>
              <a:rPr lang="en-US" baseline="0" dirty="0" err="1" smtClean="0"/>
              <a:t>đến</a:t>
            </a:r>
            <a:r>
              <a:rPr lang="en-US" baseline="0" dirty="0" smtClean="0"/>
              <a:t> </a:t>
            </a:r>
            <a:r>
              <a:rPr lang="en-US" baseline="0" dirty="0" err="1" smtClean="0"/>
              <a:t>trong</a:t>
            </a:r>
            <a:r>
              <a:rPr lang="en-US" baseline="0" dirty="0" smtClean="0"/>
              <a:t> </a:t>
            </a:r>
            <a:r>
              <a:rPr lang="en-US" baseline="0" dirty="0" err="1" smtClean="0"/>
              <a:t>buổi</a:t>
            </a:r>
            <a:r>
              <a:rPr lang="en-US" baseline="0" dirty="0" smtClean="0"/>
              <a:t> </a:t>
            </a:r>
            <a:r>
              <a:rPr lang="en-US" baseline="0" dirty="0" err="1" smtClean="0"/>
              <a:t>thuyết</a:t>
            </a:r>
            <a:r>
              <a:rPr lang="en-US" baseline="0" dirty="0" smtClean="0"/>
              <a:t> </a:t>
            </a:r>
            <a:r>
              <a:rPr lang="en-US" baseline="0" dirty="0" err="1" smtClean="0"/>
              <a:t>trình</a:t>
            </a:r>
            <a:r>
              <a:rPr lang="en-US" baseline="0" dirty="0" smtClean="0"/>
              <a:t> </a:t>
            </a:r>
            <a:r>
              <a:rPr lang="en-US" baseline="0" dirty="0" err="1" smtClean="0"/>
              <a:t>ngày</a:t>
            </a:r>
            <a:r>
              <a:rPr lang="en-US" baseline="0" dirty="0" smtClean="0"/>
              <a:t> </a:t>
            </a:r>
            <a:r>
              <a:rPr lang="en-US" baseline="0" dirty="0" err="1" smtClean="0"/>
              <a:t>hôm</a:t>
            </a:r>
            <a:r>
              <a:rPr lang="en-US" baseline="0" dirty="0" smtClean="0"/>
              <a:t> nay </a:t>
            </a:r>
            <a:r>
              <a:rPr lang="en-US" baseline="0" dirty="0" err="1" smtClean="0"/>
              <a:t>là</a:t>
            </a:r>
            <a:endParaRPr lang="vi-VN" dirty="0"/>
          </a:p>
        </p:txBody>
      </p:sp>
    </p:spTree>
    <p:extLst>
      <p:ext uri="{BB962C8B-B14F-4D97-AF65-F5344CB8AC3E}">
        <p14:creationId xmlns:p14="http://schemas.microsoft.com/office/powerpoint/2010/main" val="2153373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Hỗ</a:t>
            </a:r>
            <a:r>
              <a:rPr lang="en-US" dirty="0" smtClean="0"/>
              <a:t> </a:t>
            </a:r>
            <a:r>
              <a:rPr lang="en-US" dirty="0" err="1" smtClean="0"/>
              <a:t>trợ</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1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endParaRPr lang="vi-VN" dirty="0"/>
          </a:p>
        </p:txBody>
      </p:sp>
    </p:spTree>
    <p:extLst>
      <p:ext uri="{BB962C8B-B14F-4D97-AF65-F5344CB8AC3E}">
        <p14:creationId xmlns:p14="http://schemas.microsoft.com/office/powerpoint/2010/main" val="1816416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Tạo</a:t>
            </a:r>
            <a:r>
              <a:rPr lang="en-US" baseline="0" dirty="0" smtClean="0"/>
              <a:t> </a:t>
            </a:r>
            <a:r>
              <a:rPr lang="en-US" baseline="0" dirty="0" err="1" smtClean="0"/>
              <a:t>một</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phi</a:t>
            </a:r>
            <a:endParaRPr lang="vi-VN" dirty="0"/>
          </a:p>
        </p:txBody>
      </p:sp>
    </p:spTree>
    <p:extLst>
      <p:ext uri="{BB962C8B-B14F-4D97-AF65-F5344CB8AC3E}">
        <p14:creationId xmlns:p14="http://schemas.microsoft.com/office/powerpoint/2010/main" val="7043329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Bên</a:t>
            </a:r>
            <a:r>
              <a:rPr lang="en-US" baseline="0" dirty="0" smtClean="0"/>
              <a:t> </a:t>
            </a:r>
            <a:r>
              <a:rPr lang="en-US" baseline="0" dirty="0" err="1" smtClean="0"/>
              <a:t>phía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sẽ</a:t>
            </a:r>
            <a:r>
              <a:rPr lang="en-US" baseline="0" dirty="0" smtClean="0"/>
              <a:t> </a:t>
            </a: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suốt</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về</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luyện</a:t>
            </a:r>
            <a:r>
              <a:rPr lang="en-US" baseline="0" dirty="0" smtClean="0"/>
              <a:t> </a:t>
            </a:r>
            <a:r>
              <a:rPr lang="en-US" baseline="0" dirty="0" err="1" smtClean="0"/>
              <a:t>tập</a:t>
            </a:r>
            <a:endParaRPr lang="vi-VN" dirty="0"/>
          </a:p>
        </p:txBody>
      </p:sp>
    </p:spTree>
    <p:extLst>
      <p:ext uri="{BB962C8B-B14F-4D97-AF65-F5344CB8AC3E}">
        <p14:creationId xmlns:p14="http://schemas.microsoft.com/office/powerpoint/2010/main" val="36459527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Chức</a:t>
            </a:r>
            <a:r>
              <a:rPr lang="en-US" baseline="0" dirty="0" smtClean="0"/>
              <a:t> </a:t>
            </a:r>
            <a:r>
              <a:rPr lang="en-US" baseline="0" dirty="0" err="1" smtClean="0"/>
              <a:t>năng</a:t>
            </a:r>
            <a:r>
              <a:rPr lang="en-US" baseline="0" dirty="0" smtClean="0"/>
              <a:t> </a:t>
            </a:r>
            <a:r>
              <a:rPr lang="en-US" baseline="0" dirty="0" err="1" smtClean="0"/>
              <a:t>thu</a:t>
            </a:r>
            <a:r>
              <a:rPr lang="en-US" baseline="0" dirty="0" smtClean="0"/>
              <a:t> </a:t>
            </a:r>
            <a:r>
              <a:rPr lang="en-US" baseline="0" dirty="0" err="1" smtClean="0"/>
              <a:t>thập</a:t>
            </a:r>
            <a:r>
              <a:rPr lang="en-US" baseline="0" dirty="0" smtClean="0"/>
              <a:t> </a:t>
            </a:r>
            <a:r>
              <a:rPr lang="en-US" baseline="0" dirty="0" err="1" smtClean="0"/>
              <a:t>và</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endParaRPr lang="vi-VN" dirty="0"/>
          </a:p>
        </p:txBody>
      </p:sp>
    </p:spTree>
    <p:extLst>
      <p:ext uri="{BB962C8B-B14F-4D97-AF65-F5344CB8AC3E}">
        <p14:creationId xmlns:p14="http://schemas.microsoft.com/office/powerpoint/2010/main" val="29021987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endParaRPr lang="en-US" baseline="0" dirty="0" smtClean="0"/>
          </a:p>
          <a:p>
            <a:r>
              <a:rPr lang="en-US" baseline="0" dirty="0" err="1" smtClean="0"/>
              <a:t>Lý</a:t>
            </a:r>
            <a:r>
              <a:rPr lang="en-US" baseline="0" dirty="0" smtClean="0"/>
              <a:t> do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từ</a:t>
            </a:r>
            <a:r>
              <a:rPr lang="en-US" baseline="0" dirty="0" smtClean="0"/>
              <a:t> 20 </a:t>
            </a:r>
            <a:r>
              <a:rPr lang="en-US" baseline="0" dirty="0" err="1" smtClean="0"/>
              <a:t>đến</a:t>
            </a:r>
            <a:r>
              <a:rPr lang="en-US" baseline="0" dirty="0" smtClean="0"/>
              <a:t> 60 </a:t>
            </a:r>
            <a:r>
              <a:rPr lang="en-US" baseline="0" dirty="0" err="1" smtClean="0"/>
              <a:t>tuổi</a:t>
            </a:r>
            <a:r>
              <a:rPr lang="en-US" baseline="0" dirty="0" smtClean="0"/>
              <a:t> </a:t>
            </a:r>
            <a:r>
              <a:rPr lang="en-US" baseline="0" dirty="0" err="1" smtClean="0"/>
              <a:t>là</a:t>
            </a:r>
            <a:r>
              <a:rPr lang="en-US" baseline="0" dirty="0" smtClean="0"/>
              <a:t> </a:t>
            </a:r>
            <a:r>
              <a:rPr lang="en-US" baseline="0" dirty="0" err="1" smtClean="0"/>
              <a:t>vì</a:t>
            </a:r>
            <a:r>
              <a:rPr lang="en-US" baseline="0" dirty="0" smtClean="0"/>
              <a:t> ở </a:t>
            </a:r>
            <a:r>
              <a:rPr lang="en-US" baseline="0" dirty="0" err="1" smtClean="0"/>
              <a:t>ngoài</a:t>
            </a:r>
            <a:r>
              <a:rPr lang="en-US" baseline="0" dirty="0" smtClean="0"/>
              <a:t> </a:t>
            </a:r>
            <a:r>
              <a:rPr lang="en-US" baseline="0" dirty="0" err="1" smtClean="0"/>
              <a:t>độ</a:t>
            </a:r>
            <a:r>
              <a:rPr lang="en-US" baseline="0" dirty="0" smtClean="0"/>
              <a:t> </a:t>
            </a:r>
            <a:r>
              <a:rPr lang="en-US" baseline="0" dirty="0" err="1" smtClean="0"/>
              <a:t>tuổi</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linh</a:t>
            </a:r>
            <a:r>
              <a:rPr lang="en-US" baseline="0" dirty="0" smtClean="0"/>
              <a:t> </a:t>
            </a:r>
            <a:r>
              <a:rPr lang="en-US" baseline="0" dirty="0" err="1" smtClean="0"/>
              <a:t>động</a:t>
            </a:r>
            <a:r>
              <a:rPr lang="en-US" baseline="0" dirty="0" smtClean="0"/>
              <a:t> </a:t>
            </a:r>
            <a:r>
              <a:rPr lang="en-US" baseline="0" dirty="0" err="1" smtClean="0"/>
              <a:t>và</a:t>
            </a:r>
            <a:r>
              <a:rPr lang="en-US" baseline="0" dirty="0" smtClean="0"/>
              <a:t> </a:t>
            </a:r>
            <a:r>
              <a:rPr lang="en-US" baseline="0" dirty="0" err="1" smtClean="0"/>
              <a:t>có</a:t>
            </a:r>
            <a:r>
              <a:rPr lang="en-US" baseline="0" dirty="0" smtClean="0"/>
              <a:t> </a:t>
            </a:r>
            <a:r>
              <a:rPr lang="en-US" baseline="0" dirty="0" err="1" smtClean="0"/>
              <a:t>nhiều</a:t>
            </a:r>
            <a:r>
              <a:rPr lang="en-US" baseline="0" dirty="0" smtClean="0"/>
              <a:t> </a:t>
            </a:r>
            <a:r>
              <a:rPr lang="en-US" baseline="0" dirty="0" err="1" smtClean="0"/>
              <a:t>thay</a:t>
            </a:r>
            <a:r>
              <a:rPr lang="en-US" baseline="0" dirty="0" smtClean="0"/>
              <a:t> </a:t>
            </a:r>
            <a:r>
              <a:rPr lang="en-US" baseline="0" dirty="0" err="1" smtClean="0"/>
              <a:t>đổi</a:t>
            </a:r>
            <a:r>
              <a:rPr lang="en-US" baseline="0" dirty="0" smtClean="0"/>
              <a:t>, do </a:t>
            </a:r>
            <a:r>
              <a:rPr lang="en-US" baseline="0" dirty="0" err="1" smtClean="0"/>
              <a:t>đó</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rất</a:t>
            </a:r>
            <a:r>
              <a:rPr lang="en-US" baseline="0" dirty="0" smtClean="0"/>
              <a:t> </a:t>
            </a:r>
            <a:r>
              <a:rPr lang="en-US" baseline="0" dirty="0" err="1" smtClean="0"/>
              <a:t>khó</a:t>
            </a:r>
            <a:r>
              <a:rPr lang="en-US" baseline="0" dirty="0" smtClean="0"/>
              <a:t> </a:t>
            </a:r>
            <a:r>
              <a:rPr lang="en-US" baseline="0" dirty="0" err="1" smtClean="0"/>
              <a:t>để</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lịch</a:t>
            </a:r>
            <a:r>
              <a:rPr lang="en-US" baseline="0" dirty="0" smtClean="0"/>
              <a:t> </a:t>
            </a:r>
            <a:r>
              <a:rPr lang="en-US" baseline="0" dirty="0" err="1" smtClean="0"/>
              <a:t>trình</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này</a:t>
            </a:r>
            <a:endParaRPr lang="vi-VN" dirty="0"/>
          </a:p>
        </p:txBody>
      </p:sp>
    </p:spTree>
    <p:extLst>
      <p:ext uri="{BB962C8B-B14F-4D97-AF65-F5344CB8AC3E}">
        <p14:creationId xmlns:p14="http://schemas.microsoft.com/office/powerpoint/2010/main" val="23172802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4117739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và</a:t>
            </a:r>
            <a:r>
              <a:rPr lang="en-US" baseline="0" dirty="0" smtClean="0"/>
              <a:t> </a:t>
            </a:r>
            <a:r>
              <a:rPr lang="en-US" baseline="0" dirty="0" err="1" smtClean="0"/>
              <a:t>kê</a:t>
            </a:r>
            <a:r>
              <a:rPr lang="en-US" baseline="0" dirty="0" smtClean="0"/>
              <a:t> </a:t>
            </a:r>
            <a:r>
              <a:rPr lang="en-US" baseline="0" dirty="0" err="1" smtClean="0"/>
              <a:t>toa</a:t>
            </a:r>
            <a:r>
              <a:rPr lang="en-US" baseline="0" dirty="0" smtClean="0"/>
              <a:t> </a:t>
            </a:r>
            <a:r>
              <a:rPr lang="en-US" baseline="0" dirty="0" err="1" smtClean="0"/>
              <a:t>thuốc</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Suggest + Make prescription.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Khuong </a:t>
            </a:r>
            <a:r>
              <a:rPr lang="en-US" baseline="0" dirty="0" err="1" smtClean="0"/>
              <a:t>xin</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đây</a:t>
            </a:r>
            <a:r>
              <a:rPr lang="en-US" baseline="0" dirty="0" smtClean="0"/>
              <a:t>. </a:t>
            </a:r>
            <a:r>
              <a:rPr lang="en-US" baseline="0" dirty="0" err="1" smtClean="0"/>
              <a:t>Tiếp</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bạn</a:t>
            </a:r>
            <a:r>
              <a:rPr lang="en-US" baseline="0" dirty="0" smtClean="0"/>
              <a:t> K </a:t>
            </a:r>
            <a:r>
              <a:rPr lang="en-US" baseline="0" dirty="0" err="1" smtClean="0"/>
              <a:t>sẽ</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tiếp</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trị</a:t>
            </a:r>
            <a:r>
              <a:rPr lang="en-US" baseline="0" dirty="0" smtClean="0"/>
              <a:t> </a:t>
            </a:r>
            <a:r>
              <a:rPr lang="en-US" baseline="0" dirty="0" err="1" smtClean="0"/>
              <a:t>liệu</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a:t>
            </a:r>
          </a:p>
        </p:txBody>
      </p:sp>
    </p:spTree>
    <p:extLst>
      <p:ext uri="{BB962C8B-B14F-4D97-AF65-F5344CB8AC3E}">
        <p14:creationId xmlns:p14="http://schemas.microsoft.com/office/powerpoint/2010/main" val="6256239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do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để</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tại</a:t>
            </a:r>
            <a:r>
              <a:rPr lang="en-US" baseline="0" dirty="0" smtClean="0"/>
              <a:t> </a:t>
            </a:r>
            <a:r>
              <a:rPr lang="en-US" baseline="0" dirty="0" err="1" smtClean="0"/>
              <a:t>nhà</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phép</a:t>
            </a:r>
            <a:r>
              <a:rPr lang="en-US" baseline="0" dirty="0" smtClean="0"/>
              <a:t> </a:t>
            </a:r>
            <a:r>
              <a:rPr lang="en-US" baseline="0" dirty="0" err="1" smtClean="0"/>
              <a:t>mở</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email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nhập</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trên</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a:t>
            </a:r>
            <a:r>
              <a:rPr lang="en-US" baseline="0" dirty="0" err="1" smtClean="0"/>
              <a:t>khi</a:t>
            </a:r>
            <a:r>
              <a:rPr lang="en-US" baseline="0" dirty="0" smtClean="0"/>
              <a:t> </a:t>
            </a:r>
            <a:r>
              <a:rPr lang="en-US" baseline="0" dirty="0" err="1" smtClean="0"/>
              <a:t>đăng</a:t>
            </a:r>
            <a:r>
              <a:rPr lang="en-US" baseline="0" dirty="0" smtClean="0"/>
              <a:t> </a:t>
            </a:r>
            <a:r>
              <a:rPr lang="en-US" baseline="0" dirty="0" err="1" smtClean="0"/>
              <a:t>nhập</a:t>
            </a:r>
            <a:r>
              <a:rPr lang="en-US" baseline="0" dirty="0" smtClean="0"/>
              <a:t>, pair device: -&gt;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chi </a:t>
            </a:r>
            <a:r>
              <a:rPr lang="en-US" baseline="0" dirty="0" err="1" smtClean="0"/>
              <a:t>tiết</a:t>
            </a:r>
            <a:r>
              <a:rPr lang="en-US" baseline="0" dirty="0" smtClean="0"/>
              <a:t> </a:t>
            </a:r>
            <a:r>
              <a:rPr lang="en-US" baseline="0" dirty="0" err="1" smtClean="0"/>
              <a:t>về</a:t>
            </a:r>
            <a:r>
              <a:rPr lang="en-US" baseline="0" dirty="0" smtClean="0"/>
              <a:t> </a:t>
            </a:r>
            <a:r>
              <a:rPr lang="en-US" baseline="0" dirty="0" err="1" smtClean="0"/>
              <a:t>cách</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do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đã</a:t>
            </a:r>
            <a:r>
              <a:rPr lang="en-US" baseline="0" dirty="0" smtClean="0"/>
              <a:t> </a:t>
            </a:r>
            <a:r>
              <a:rPr lang="en-US" baseline="0" dirty="0" err="1" smtClean="0"/>
              <a:t>kê</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4802117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Sau</a:t>
            </a:r>
            <a:r>
              <a:rPr lang="en-US" baseline="0" dirty="0" smtClean="0"/>
              <a:t> day </a:t>
            </a:r>
            <a:r>
              <a:rPr lang="en-US" baseline="0" dirty="0" err="1" smtClean="0"/>
              <a:t>chung</a:t>
            </a:r>
            <a:r>
              <a:rPr lang="en-US" baseline="0" dirty="0" smtClean="0"/>
              <a:t> </a:t>
            </a:r>
            <a:r>
              <a:rPr lang="en-US" baseline="0" dirty="0" err="1" smtClean="0"/>
              <a:t>toi</a:t>
            </a:r>
            <a:r>
              <a:rPr lang="en-US" baseline="0" dirty="0" smtClean="0"/>
              <a:t> </a:t>
            </a:r>
            <a:r>
              <a:rPr lang="en-US" baseline="0" dirty="0" err="1" smtClean="0"/>
              <a:t>xin</a:t>
            </a:r>
            <a:r>
              <a:rPr lang="en-US" baseline="0" dirty="0" smtClean="0"/>
              <a:t> demo </a:t>
            </a:r>
            <a:r>
              <a:rPr lang="en-US" baseline="0" dirty="0" err="1" smtClean="0"/>
              <a:t>tinh</a:t>
            </a:r>
            <a:r>
              <a:rPr lang="en-US" baseline="0" dirty="0" smtClean="0"/>
              <a:t> </a:t>
            </a:r>
            <a:r>
              <a:rPr lang="en-US" baseline="0" dirty="0" err="1" smtClean="0"/>
              <a:t>huong</a:t>
            </a:r>
            <a:r>
              <a:rPr lang="en-US" baseline="0" dirty="0" smtClean="0"/>
              <a:t>  </a:t>
            </a:r>
            <a:r>
              <a:rPr lang="en-US" baseline="0" dirty="0" err="1" smtClean="0"/>
              <a:t>benh</a:t>
            </a:r>
            <a:r>
              <a:rPr lang="en-US" baseline="0" dirty="0" smtClean="0"/>
              <a:t> </a:t>
            </a:r>
            <a:r>
              <a:rPr lang="en-US" baseline="0" dirty="0" err="1" smtClean="0"/>
              <a:t>nhan</a:t>
            </a:r>
            <a:r>
              <a:rPr lang="en-US" baseline="0" dirty="0" smtClean="0"/>
              <a:t> di tai </a:t>
            </a:r>
            <a:r>
              <a:rPr lang="en-US" baseline="0" dirty="0" err="1" smtClean="0"/>
              <a:t>kham</a:t>
            </a:r>
            <a:r>
              <a:rPr lang="en-US" baseline="0" dirty="0" smtClean="0"/>
              <a:t> </a:t>
            </a:r>
            <a:r>
              <a:rPr lang="en-US" baseline="0" dirty="0" err="1" smtClean="0"/>
              <a:t>lai</a:t>
            </a:r>
            <a:r>
              <a:rPr lang="en-US" baseline="0" dirty="0" smtClean="0"/>
              <a:t> </a:t>
            </a:r>
            <a:r>
              <a:rPr lang="en-US" baseline="0" dirty="0" err="1" smtClean="0"/>
              <a:t>theo</a:t>
            </a:r>
            <a:r>
              <a:rPr lang="en-US" baseline="0" dirty="0" smtClean="0"/>
              <a:t> lich bac </a:t>
            </a:r>
            <a:r>
              <a:rPr lang="en-US" baseline="0" dirty="0" err="1" smtClean="0"/>
              <a:t>si</a:t>
            </a:r>
            <a:r>
              <a:rPr lang="en-US" baseline="0" dirty="0" smtClean="0"/>
              <a:t> da hen. </a:t>
            </a:r>
            <a:r>
              <a:rPr lang="en-US" baseline="0" dirty="0" err="1" smtClean="0"/>
              <a:t>Quy</a:t>
            </a:r>
            <a:r>
              <a:rPr lang="en-US" baseline="0" dirty="0" smtClean="0"/>
              <a:t> </a:t>
            </a:r>
            <a:r>
              <a:rPr lang="en-US" baseline="0" dirty="0" err="1" smtClean="0"/>
              <a:t>trinh</a:t>
            </a:r>
            <a:r>
              <a:rPr lang="en-US" baseline="0" dirty="0" smtClean="0"/>
              <a:t> tai </a:t>
            </a:r>
            <a:r>
              <a:rPr lang="en-US" baseline="0" dirty="0" err="1" smtClean="0"/>
              <a:t>kham</a:t>
            </a:r>
            <a:r>
              <a:rPr lang="en-US" baseline="0" dirty="0" smtClean="0"/>
              <a:t> </a:t>
            </a:r>
            <a:r>
              <a:rPr lang="en-US" baseline="0" dirty="0" err="1" smtClean="0"/>
              <a:t>tuong</a:t>
            </a:r>
            <a:r>
              <a:rPr lang="en-US" baseline="0" dirty="0" smtClean="0"/>
              <a:t> </a:t>
            </a:r>
            <a:r>
              <a:rPr lang="en-US" baseline="0" dirty="0" err="1" smtClean="0"/>
              <a:t>tu</a:t>
            </a:r>
            <a:r>
              <a:rPr lang="en-US" baseline="0" dirty="0" smtClean="0"/>
              <a:t> </a:t>
            </a:r>
            <a:r>
              <a:rPr lang="en-US" baseline="0" dirty="0" err="1" smtClean="0"/>
              <a:t>nhu</a:t>
            </a:r>
            <a:r>
              <a:rPr lang="en-US" baseline="0" dirty="0" smtClean="0"/>
              <a:t> </a:t>
            </a:r>
            <a:r>
              <a:rPr lang="en-US" baseline="0" dirty="0" err="1" smtClean="0"/>
              <a:t>quy</a:t>
            </a:r>
            <a:r>
              <a:rPr lang="en-US" baseline="0" dirty="0" smtClean="0"/>
              <a:t> </a:t>
            </a:r>
            <a:r>
              <a:rPr lang="en-US" baseline="0" dirty="0" err="1" smtClean="0"/>
              <a:t>trinh</a:t>
            </a:r>
            <a:r>
              <a:rPr lang="en-US" baseline="0" dirty="0" smtClean="0"/>
              <a:t> </a:t>
            </a:r>
            <a:r>
              <a:rPr lang="en-US" baseline="0" dirty="0" err="1" smtClean="0"/>
              <a:t>lan</a:t>
            </a:r>
            <a:r>
              <a:rPr lang="en-US" baseline="0" dirty="0" smtClean="0"/>
              <a:t> </a:t>
            </a:r>
            <a:r>
              <a:rPr lang="en-US" baseline="0" dirty="0" err="1" smtClean="0"/>
              <a:t>dau</a:t>
            </a:r>
            <a:r>
              <a:rPr lang="en-US" baseline="0" dirty="0" smtClean="0"/>
              <a:t> di </a:t>
            </a:r>
            <a:r>
              <a:rPr lang="en-US" baseline="0" dirty="0" err="1" smtClean="0"/>
              <a:t>kham</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Chung </a:t>
            </a:r>
            <a:r>
              <a:rPr lang="en-US" baseline="0" dirty="0" err="1" smtClean="0"/>
              <a:t>toi</a:t>
            </a:r>
            <a:r>
              <a:rPr lang="en-US" baseline="0" dirty="0" smtClean="0"/>
              <a:t> </a:t>
            </a:r>
            <a:r>
              <a:rPr lang="en-US" baseline="0" dirty="0" err="1" smtClean="0"/>
              <a:t>xin</a:t>
            </a:r>
            <a:r>
              <a:rPr lang="en-US" baseline="0" dirty="0" smtClean="0"/>
              <a:t> </a:t>
            </a:r>
            <a:r>
              <a:rPr lang="en-US" baseline="0" dirty="0" err="1" smtClean="0"/>
              <a:t>phep</a:t>
            </a:r>
            <a:r>
              <a:rPr lang="en-US" baseline="0" dirty="0" smtClean="0"/>
              <a:t>…</a:t>
            </a:r>
            <a:endParaRPr lang="en-US" dirty="0"/>
          </a:p>
        </p:txBody>
      </p:sp>
    </p:spTree>
    <p:extLst>
      <p:ext uri="{BB962C8B-B14F-4D97-AF65-F5344CB8AC3E}">
        <p14:creationId xmlns:p14="http://schemas.microsoft.com/office/powerpoint/2010/main" val="116154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Nhóm chúng tôi xin trình bày các nội dung </a:t>
            </a:r>
            <a:r>
              <a:rPr lang="en" dirty="0" smtClean="0"/>
              <a:t>sau.</a:t>
            </a:r>
            <a:endParaRPr lang="en" dirty="0"/>
          </a:p>
        </p:txBody>
      </p:sp>
    </p:spTree>
    <p:extLst>
      <p:ext uri="{BB962C8B-B14F-4D97-AF65-F5344CB8AC3E}">
        <p14:creationId xmlns:p14="http://schemas.microsoft.com/office/powerpoint/2010/main" val="33510506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Tiếp</a:t>
            </a:r>
            <a:r>
              <a:rPr lang="en-US" baseline="0" dirty="0" smtClean="0"/>
              <a:t> </a:t>
            </a:r>
            <a:r>
              <a:rPr lang="en-US" baseline="0" dirty="0" err="1" smtClean="0"/>
              <a:t>theo</a:t>
            </a:r>
            <a:r>
              <a:rPr lang="en-US" baseline="0" dirty="0" smtClean="0"/>
              <a:t> </a:t>
            </a:r>
            <a:r>
              <a:rPr lang="en-US" baseline="0" dirty="0" err="1" smtClean="0"/>
              <a:t>bạn</a:t>
            </a:r>
            <a:r>
              <a:rPr lang="en-US" baseline="0" dirty="0" smtClean="0"/>
              <a:t> </a:t>
            </a:r>
            <a:r>
              <a:rPr lang="en-US" baseline="0" dirty="0" err="1" smtClean="0"/>
              <a:t>Trần</a:t>
            </a:r>
            <a:r>
              <a:rPr lang="en-US" baseline="0" dirty="0" smtClean="0"/>
              <a:t> </a:t>
            </a:r>
            <a:r>
              <a:rPr lang="en-US" baseline="0" dirty="0" err="1" smtClean="0"/>
              <a:t>Đăng</a:t>
            </a:r>
            <a:r>
              <a:rPr lang="en-US" baseline="0" dirty="0" smtClean="0"/>
              <a:t> </a:t>
            </a:r>
            <a:r>
              <a:rPr lang="en-US" baseline="0" dirty="0" err="1" smtClean="0"/>
              <a:t>Quân</a:t>
            </a:r>
            <a:r>
              <a:rPr lang="en-US" baseline="0" dirty="0" smtClean="0"/>
              <a:t> </a:t>
            </a:r>
            <a:r>
              <a:rPr lang="en-US" baseline="0" dirty="0" err="1" smtClean="0"/>
              <a:t>sẽ</a:t>
            </a:r>
            <a:r>
              <a:rPr lang="en-US" baseline="0" dirty="0" smtClean="0"/>
              <a:t> </a:t>
            </a:r>
            <a:r>
              <a:rPr lang="en-US" baseline="0" dirty="0" err="1" smtClean="0"/>
              <a:t>giải</a:t>
            </a:r>
            <a:r>
              <a:rPr lang="en-US" baseline="0" dirty="0" smtClean="0"/>
              <a:t> </a:t>
            </a:r>
            <a:r>
              <a:rPr lang="en-US" baseline="0" dirty="0" err="1" smtClean="0"/>
              <a:t>thích</a:t>
            </a:r>
            <a:r>
              <a:rPr lang="en-US" baseline="0" dirty="0" smtClean="0"/>
              <a:t> </a:t>
            </a:r>
            <a:r>
              <a:rPr lang="en-US" baseline="0" dirty="0" err="1" smtClean="0"/>
              <a:t>về</a:t>
            </a:r>
            <a:r>
              <a:rPr lang="en-US" baseline="0" dirty="0" smtClean="0"/>
              <a:t> </a:t>
            </a:r>
            <a:r>
              <a:rPr lang="en-US" baseline="0" dirty="0" err="1" smtClean="0"/>
              <a:t>giải</a:t>
            </a:r>
            <a:r>
              <a:rPr lang="en-US" baseline="0" dirty="0" smtClean="0"/>
              <a:t> </a:t>
            </a:r>
            <a:r>
              <a:rPr lang="en-US" baseline="0" dirty="0" err="1" smtClean="0"/>
              <a:t>pháp</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trong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đi</a:t>
            </a:r>
            <a:r>
              <a:rPr lang="en-US" baseline="0" dirty="0" smtClean="0"/>
              <a:t> </a:t>
            </a:r>
            <a:r>
              <a:rPr lang="en-US" baseline="0" dirty="0" err="1" smtClean="0"/>
              <a:t>khám</a:t>
            </a:r>
            <a:endParaRPr lang="en-US" baseline="0" dirty="0" smtClean="0"/>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vi-VN" dirty="0" smtClean="0"/>
              <a:t>tôi xin trình bày </a:t>
            </a:r>
            <a:r>
              <a:rPr lang="en-US" dirty="0" err="1" smtClean="0"/>
              <a:t>quy</a:t>
            </a:r>
            <a:r>
              <a:rPr lang="en-US" baseline="0" dirty="0" smtClean="0"/>
              <a:t> </a:t>
            </a:r>
            <a:r>
              <a:rPr lang="en-US" baseline="0" dirty="0" err="1" smtClean="0"/>
              <a:t>trình</a:t>
            </a:r>
            <a:r>
              <a:rPr lang="en-US" baseline="0" dirty="0" smtClean="0"/>
              <a:t> </a:t>
            </a:r>
            <a:r>
              <a:rPr lang="vi-VN" dirty="0" smtClean="0"/>
              <a:t>quản lý bện</a:t>
            </a:r>
            <a:r>
              <a:rPr lang="vi-VN" baseline="0" dirty="0" smtClean="0"/>
              <a:t>h nhân </a:t>
            </a:r>
            <a:r>
              <a:rPr lang="en-US" baseline="0" dirty="0" err="1" smtClean="0"/>
              <a:t>và</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vi-VN" baseline="0" dirty="0" smtClean="0"/>
              <a:t>trong hệ thống. </a:t>
            </a:r>
            <a:r>
              <a:rPr lang="en-US" baseline="0" dirty="0" err="1" smtClean="0"/>
              <a:t>Như</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đề</a:t>
            </a:r>
            <a:r>
              <a:rPr lang="en-US" baseline="0" dirty="0" smtClean="0"/>
              <a:t> </a:t>
            </a:r>
            <a:r>
              <a:rPr lang="en-US" baseline="0" dirty="0" err="1" smtClean="0"/>
              <a:t>cập</a:t>
            </a:r>
            <a:r>
              <a:rPr lang="en-US" baseline="0" dirty="0" smtClean="0"/>
              <a:t> ở </a:t>
            </a:r>
            <a:r>
              <a:rPr lang="en-US" baseline="0" dirty="0" err="1" smtClean="0"/>
              <a:t>phần</a:t>
            </a:r>
            <a:r>
              <a:rPr lang="en-US" baseline="0" dirty="0" smtClean="0"/>
              <a:t> </a:t>
            </a:r>
            <a:r>
              <a:rPr lang="en-US" baseline="0" dirty="0" err="1" smtClean="0"/>
              <a:t>trước</a:t>
            </a:r>
            <a:r>
              <a:rPr lang="en-US" baseline="0" dirty="0" smtClean="0"/>
              <a:t>, </a:t>
            </a:r>
            <a:r>
              <a:rPr lang="en-US" baseline="0" dirty="0" err="1" smtClean="0"/>
              <a:t>nhược</a:t>
            </a:r>
            <a:r>
              <a:rPr lang="en-US" baseline="0" dirty="0" smtClean="0"/>
              <a:t> </a:t>
            </a:r>
            <a:r>
              <a:rPr lang="en-US" baseline="0" dirty="0" err="1" smtClean="0"/>
              <a:t>điểm</a:t>
            </a:r>
            <a:r>
              <a:rPr lang="en-US" baseline="0" dirty="0" smtClean="0"/>
              <a:t> </a:t>
            </a:r>
            <a:r>
              <a:rPr lang="en-US" baseline="0" dirty="0" err="1" smtClean="0"/>
              <a:t>lớn</a:t>
            </a:r>
            <a:r>
              <a:rPr lang="en-US" baseline="0" dirty="0" smtClean="0"/>
              <a:t> </a:t>
            </a:r>
            <a:r>
              <a:rPr lang="en-US" baseline="0" dirty="0" err="1" smtClean="0"/>
              <a:t>nhất</a:t>
            </a:r>
            <a:r>
              <a:rPr lang="en-US" baseline="0" dirty="0" smtClean="0"/>
              <a:t> </a:t>
            </a:r>
            <a:r>
              <a:rPr lang="en-US" baseline="0" dirty="0" err="1" smtClean="0"/>
              <a:t>tại</a:t>
            </a:r>
            <a:r>
              <a:rPr lang="en-US" baseline="0" dirty="0" smtClean="0"/>
              <a:t> </a:t>
            </a:r>
            <a:r>
              <a:rPr lang="en-US" baseline="0" dirty="0" err="1" smtClean="0"/>
              <a:t>các</a:t>
            </a:r>
            <a:r>
              <a:rPr lang="en-US" baseline="0" dirty="0" smtClean="0"/>
              <a:t> </a:t>
            </a:r>
            <a:r>
              <a:rPr lang="en-US" baseline="0" dirty="0" err="1" smtClean="0"/>
              <a:t>cơ</a:t>
            </a:r>
            <a:r>
              <a:rPr lang="en-US" baseline="0" dirty="0" smtClean="0"/>
              <a:t> </a:t>
            </a:r>
            <a:r>
              <a:rPr lang="en-US" baseline="0" dirty="0" err="1" smtClean="0"/>
              <a:t>sở</a:t>
            </a:r>
            <a:r>
              <a:rPr lang="en-US" baseline="0" dirty="0" smtClean="0"/>
              <a:t> y </a:t>
            </a:r>
            <a:r>
              <a:rPr lang="en-US" baseline="0" dirty="0" err="1" smtClean="0"/>
              <a:t>tế</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là</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được</a:t>
            </a:r>
            <a:r>
              <a:rPr lang="en-US" baseline="0" dirty="0" smtClean="0"/>
              <a:t> </a:t>
            </a:r>
            <a:r>
              <a:rPr lang="en-US" baseline="0" dirty="0" err="1" smtClean="0"/>
              <a:t>lưu</a:t>
            </a:r>
            <a:r>
              <a:rPr lang="en-US" baseline="0" dirty="0" smtClean="0"/>
              <a:t> </a:t>
            </a:r>
            <a:r>
              <a:rPr lang="en-US" baseline="0" dirty="0" err="1" smtClean="0"/>
              <a:t>bằng</a:t>
            </a:r>
            <a:r>
              <a:rPr lang="en-US" baseline="0" dirty="0" smtClean="0"/>
              <a:t> </a:t>
            </a:r>
            <a:r>
              <a:rPr lang="en-US" baseline="0" dirty="0" err="1" smtClean="0"/>
              <a:t>giấy</a:t>
            </a:r>
            <a:r>
              <a:rPr lang="en-US" baseline="0" dirty="0" smtClean="0"/>
              <a:t>, </a:t>
            </a:r>
            <a:r>
              <a:rPr lang="en-US" baseline="0" dirty="0" err="1" smtClean="0"/>
              <a:t>dễ</a:t>
            </a:r>
            <a:r>
              <a:rPr lang="en-US" baseline="0" dirty="0" smtClean="0"/>
              <a:t> </a:t>
            </a:r>
            <a:r>
              <a:rPr lang="en-US" baseline="0" dirty="0" err="1" smtClean="0"/>
              <a:t>mất</a:t>
            </a:r>
            <a:r>
              <a:rPr lang="en-US" baseline="0" dirty="0" smtClean="0"/>
              <a:t> </a:t>
            </a:r>
            <a:r>
              <a:rPr lang="en-US" baseline="0" dirty="0" err="1" smtClean="0"/>
              <a:t>mát</a:t>
            </a:r>
            <a:r>
              <a:rPr lang="en-US" baseline="0" dirty="0" smtClean="0"/>
              <a:t> </a:t>
            </a:r>
            <a:r>
              <a:rPr lang="en-US" baseline="0" dirty="0" err="1" smtClean="0"/>
              <a:t>và</a:t>
            </a:r>
            <a:r>
              <a:rPr lang="en-US" baseline="0" dirty="0" smtClean="0"/>
              <a:t> </a:t>
            </a:r>
            <a:r>
              <a:rPr lang="en-US" baseline="0" dirty="0" err="1" smtClean="0"/>
              <a:t>khó</a:t>
            </a:r>
            <a:r>
              <a:rPr lang="en-US" baseline="0" dirty="0" smtClean="0"/>
              <a:t> </a:t>
            </a:r>
            <a:r>
              <a:rPr lang="en-US" baseline="0" dirty="0" err="1" smtClean="0"/>
              <a:t>kiểm</a:t>
            </a:r>
            <a:r>
              <a:rPr lang="en-US" baseline="0" dirty="0" smtClean="0"/>
              <a:t> </a:t>
            </a:r>
            <a:r>
              <a:rPr lang="en-US" baseline="0" dirty="0" err="1" smtClean="0"/>
              <a:t>soát</a:t>
            </a:r>
            <a:r>
              <a:rPr lang="en-US" baseline="0" dirty="0" smtClean="0"/>
              <a:t>. </a:t>
            </a:r>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mục</a:t>
            </a:r>
            <a:r>
              <a:rPr lang="en-US" baseline="0" dirty="0" smtClean="0"/>
              <a:t> </a:t>
            </a:r>
            <a:r>
              <a:rPr lang="en-US" baseline="0" dirty="0" err="1" smtClean="0"/>
              <a:t>tiêu</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là</a:t>
            </a:r>
            <a:r>
              <a:rPr lang="en-US" baseline="0" dirty="0" smtClean="0"/>
              <a:t> </a:t>
            </a:r>
            <a:r>
              <a:rPr lang="en-US" baseline="0" dirty="0" err="1" smtClean="0"/>
              <a:t>số</a:t>
            </a:r>
            <a:r>
              <a:rPr lang="en-US" baseline="0" dirty="0" smtClean="0"/>
              <a:t> </a:t>
            </a:r>
            <a:r>
              <a:rPr lang="en-US" baseline="0" dirty="0" err="1" smtClean="0"/>
              <a:t>hóa</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a:t>
            </a:r>
            <a:br>
              <a:rPr lang="en-US" baseline="0" dirty="0" smtClean="0"/>
            </a:br>
            <a:r>
              <a:rPr lang="en-US" baseline="0" dirty="0" smtClean="0"/>
              <a:t>Q</a:t>
            </a:r>
            <a:r>
              <a:rPr lang="vi-VN" baseline="0" dirty="0" smtClean="0"/>
              <a:t>ua quá trình nghiên cứu thực tế, chúng tôi đã đưa ra giải pháp quản lý hồ sơ bệnh nhân thông qua thực thể Medical Record – đại diện cho một đợt trị liệu của bệnh nhân.</a:t>
            </a:r>
            <a:endParaRPr lang="vi-VN" dirty="0" smtClean="0"/>
          </a:p>
        </p:txBody>
      </p:sp>
    </p:spTree>
    <p:extLst>
      <p:ext uri="{BB962C8B-B14F-4D97-AF65-F5344CB8AC3E}">
        <p14:creationId xmlns:p14="http://schemas.microsoft.com/office/powerpoint/2010/main" val="30715303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solidFill>
                  <a:schemeClr val="dk1"/>
                </a:solidFill>
              </a:rPr>
              <a:t>1</a:t>
            </a:r>
            <a:r>
              <a:rPr lang="en" baseline="0" dirty="0" smtClean="0">
                <a:solidFill>
                  <a:schemeClr val="dk1"/>
                </a:solidFill>
              </a:rPr>
              <a:t> Medical Record sẽ có thông tin chính bao gồm ngày bắt đầu, kết thúc, trạng thái.</a:t>
            </a:r>
            <a:endParaRPr lang="en" dirty="0" smtClean="0">
              <a:solidFill>
                <a:schemeClr val="dk1"/>
              </a:solidFill>
            </a:endParaRPr>
          </a:p>
          <a:p>
            <a:endParaRPr lang="en-US" dirty="0"/>
          </a:p>
        </p:txBody>
      </p:sp>
    </p:spTree>
    <p:extLst>
      <p:ext uri="{BB962C8B-B14F-4D97-AF65-F5344CB8AC3E}">
        <p14:creationId xmlns:p14="http://schemas.microsoft.com/office/powerpoint/2010/main" val="3500136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228600" lvl="0" indent="0" rtl="0">
              <a:lnSpc>
                <a:spcPct val="115000"/>
              </a:lnSpc>
              <a:spcBef>
                <a:spcPts val="0"/>
              </a:spcBef>
              <a:buNone/>
            </a:pPr>
            <a:r>
              <a:rPr lang="en" dirty="0" smtClean="0">
                <a:solidFill>
                  <a:schemeClr val="dk1"/>
                </a:solidFill>
              </a:rPr>
              <a:t>Những</a:t>
            </a:r>
            <a:r>
              <a:rPr lang="en" baseline="0" dirty="0" smtClean="0">
                <a:solidFill>
                  <a:schemeClr val="dk1"/>
                </a:solidFill>
              </a:rPr>
              <a:t> thông tin liên quan đến 1 Medical Record bao gồm:</a:t>
            </a:r>
          </a:p>
          <a:p>
            <a:pPr marL="400050" lvl="0" indent="-171450" rtl="0">
              <a:lnSpc>
                <a:spcPct val="115000"/>
              </a:lnSpc>
              <a:spcBef>
                <a:spcPts val="0"/>
              </a:spcBef>
              <a:buFontTx/>
              <a:buChar char="-"/>
            </a:pPr>
            <a:r>
              <a:rPr lang="en" baseline="0" dirty="0" smtClean="0">
                <a:solidFill>
                  <a:schemeClr val="dk1"/>
                </a:solidFill>
              </a:rPr>
              <a:t>Thông tin bệnh nhân.</a:t>
            </a:r>
          </a:p>
          <a:p>
            <a:pPr marL="400050" lvl="0" indent="-171450" rtl="0">
              <a:lnSpc>
                <a:spcPct val="115000"/>
              </a:lnSpc>
              <a:spcBef>
                <a:spcPts val="0"/>
              </a:spcBef>
              <a:buFontTx/>
              <a:buChar char="-"/>
            </a:pPr>
            <a:r>
              <a:rPr lang="en" baseline="0" dirty="0" smtClean="0">
                <a:solidFill>
                  <a:schemeClr val="dk1"/>
                </a:solidFill>
              </a:rPr>
              <a:t>Thông tin bệnh được xác định.</a:t>
            </a:r>
          </a:p>
          <a:p>
            <a:pPr marL="400050" lvl="0" indent="-171450" rtl="0">
              <a:lnSpc>
                <a:spcPct val="115000"/>
              </a:lnSpc>
              <a:spcBef>
                <a:spcPts val="0"/>
              </a:spcBef>
              <a:buFontTx/>
              <a:buChar char="-"/>
            </a:pPr>
            <a:r>
              <a:rPr lang="en" baseline="0" dirty="0" smtClean="0">
                <a:solidFill>
                  <a:schemeClr val="dk1"/>
                </a:solidFill>
              </a:rPr>
              <a:t>Thông tin về các lần gặp mặt bác sĩ.</a:t>
            </a:r>
            <a:endParaRPr lang="en" dirty="0" smtClean="0">
              <a:solidFill>
                <a:schemeClr val="dk1"/>
              </a:solidFill>
            </a:endParaRPr>
          </a:p>
          <a:p>
            <a:endParaRPr lang="en-US" dirty="0"/>
          </a:p>
        </p:txBody>
      </p:sp>
    </p:spTree>
    <p:extLst>
      <p:ext uri="{BB962C8B-B14F-4D97-AF65-F5344CB8AC3E}">
        <p14:creationId xmlns:p14="http://schemas.microsoft.com/office/powerpoint/2010/main" val="201392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Sau </a:t>
            </a:r>
            <a:r>
              <a:rPr lang="en-US"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medical record. </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1 Medical Record </a:t>
            </a:r>
            <a:r>
              <a:rPr lang="en-US" baseline="0" dirty="0" err="1" smtClean="0"/>
              <a:t>đại</a:t>
            </a:r>
            <a:r>
              <a:rPr lang="en-US" baseline="0" dirty="0" smtClean="0"/>
              <a:t> </a:t>
            </a:r>
            <a:r>
              <a:rPr lang="en-US" baseline="0" dirty="0" err="1" smtClean="0"/>
              <a:t>diện</a:t>
            </a:r>
            <a:r>
              <a:rPr lang="en-US" baseline="0" dirty="0" smtClean="0"/>
              <a:t> </a:t>
            </a:r>
            <a:r>
              <a:rPr lang="en-US" baseline="0" dirty="0" err="1" smtClean="0"/>
              <a:t>cho</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của</a:t>
            </a:r>
            <a:r>
              <a:rPr lang="en-US" baseline="0" dirty="0" smtClean="0"/>
              <a:t> 1 </a:t>
            </a:r>
            <a:r>
              <a:rPr lang="en-US" baseline="0" dirty="0" err="1" smtClean="0"/>
              <a:t>đợt</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r>
              <a:rPr lang="en-US" baseline="0" dirty="0" err="1" smtClean="0"/>
              <a:t>Lần</a:t>
            </a:r>
            <a:r>
              <a:rPr lang="en-US" baseline="0" dirty="0" smtClean="0"/>
              <a:t>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a:t>
            </a:r>
            <a:r>
              <a:rPr lang="en-US" baseline="0" dirty="0" smtClean="0"/>
              <a:t> </a:t>
            </a:r>
            <a:r>
              <a:rPr lang="en-US" baseline="0" dirty="0" err="1" smtClean="0"/>
              <a:t>khám</a:t>
            </a:r>
            <a:r>
              <a:rPr lang="en-US" baseline="0" dirty="0" smtClean="0"/>
              <a:t> </a:t>
            </a:r>
            <a:r>
              <a:rPr lang="en-US" baseline="0" dirty="0" err="1" smtClean="0"/>
              <a:t>tại</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sau</a:t>
            </a:r>
            <a:r>
              <a:rPr lang="en-US" baseline="0" dirty="0" smtClean="0"/>
              <a:t> </a:t>
            </a:r>
            <a:r>
              <a:rPr lang="en-US" baseline="0" dirty="0" err="1" smtClean="0"/>
              <a:t>khi</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làm</a:t>
            </a:r>
            <a:r>
              <a:rPr lang="en-US" baseline="0" dirty="0" smtClean="0"/>
              <a:t> </a:t>
            </a:r>
            <a:r>
              <a:rPr lang="en-US" baseline="0" dirty="0" err="1" smtClean="0"/>
              <a:t>các</a:t>
            </a:r>
            <a:r>
              <a:rPr lang="en-US" baseline="0" dirty="0" smtClean="0"/>
              <a:t> </a:t>
            </a:r>
            <a:r>
              <a:rPr lang="en-US" baseline="0" dirty="0" err="1" smtClean="0"/>
              <a:t>bước</a:t>
            </a:r>
            <a:r>
              <a:rPr lang="en-US" baseline="0" dirty="0" smtClean="0"/>
              <a:t> </a:t>
            </a:r>
            <a:r>
              <a:rPr lang="en-US" baseline="0" dirty="0" err="1" smtClean="0"/>
              <a:t>xét</a:t>
            </a:r>
            <a:r>
              <a:rPr lang="en-US" baseline="0" dirty="0" smtClean="0"/>
              <a:t> </a:t>
            </a:r>
            <a:r>
              <a:rPr lang="en-US" baseline="0" dirty="0" err="1" smtClean="0"/>
              <a:t>nghiệm</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 1 Medical record </a:t>
            </a:r>
            <a:r>
              <a:rPr lang="en-US" baseline="0" dirty="0" err="1" smtClean="0"/>
              <a:t>mới</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sẽ</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“Awaiting to </a:t>
            </a:r>
            <a:r>
              <a:rPr lang="en-US" baseline="0" dirty="0" err="1" smtClean="0"/>
              <a:t>examming</a:t>
            </a:r>
            <a:r>
              <a:rPr lang="en-US" baseline="0" dirty="0" smtClean="0"/>
              <a:t>”.</a:t>
            </a:r>
            <a:endParaRPr lang="en-US" dirty="0" smtClean="0"/>
          </a:p>
          <a:p>
            <a:endParaRPr lang="en-US" dirty="0"/>
          </a:p>
        </p:txBody>
      </p:sp>
    </p:spTree>
    <p:extLst>
      <p:ext uri="{BB962C8B-B14F-4D97-AF65-F5344CB8AC3E}">
        <p14:creationId xmlns:p14="http://schemas.microsoft.com/office/powerpoint/2010/main" val="3466244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bá</a:t>
            </a:r>
            <a:r>
              <a:rPr lang="en-US" baseline="0" dirty="0" err="1" smtClean="0"/>
              <a:t>c</a:t>
            </a:r>
            <a:r>
              <a:rPr lang="en-US" baseline="0" dirty="0" smtClean="0"/>
              <a:t> </a:t>
            </a:r>
            <a:r>
              <a:rPr lang="en-US" baseline="0" dirty="0" err="1" smtClean="0"/>
              <a:t>sĩ</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thăm</a:t>
            </a:r>
            <a:r>
              <a:rPr lang="en-US" baseline="0" dirty="0" smtClean="0"/>
              <a:t> </a:t>
            </a:r>
            <a:r>
              <a:rPr lang="en-US" baseline="0" dirty="0" err="1" smtClean="0"/>
              <a:t>khám</a:t>
            </a:r>
            <a:r>
              <a:rPr lang="en-US" baseline="0" dirty="0" smtClean="0"/>
              <a:t>, </a:t>
            </a:r>
            <a:r>
              <a:rPr lang="en-US" baseline="0" dirty="0" err="1" smtClean="0"/>
              <a:t>nếu</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đó</a:t>
            </a:r>
            <a:r>
              <a:rPr lang="en-US" baseline="0" dirty="0" smtClean="0"/>
              <a:t>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No illness, </a:t>
            </a:r>
            <a:r>
              <a:rPr lang="en-US" baseline="0" dirty="0" err="1" smtClean="0"/>
              <a:t>kết</a:t>
            </a:r>
            <a:r>
              <a:rPr lang="en-US" baseline="0" dirty="0" smtClean="0"/>
              <a:t> </a:t>
            </a:r>
            <a:r>
              <a:rPr lang="en-US" baseline="0" dirty="0" err="1" smtClean="0"/>
              <a:t>thúc</a:t>
            </a:r>
            <a:r>
              <a:rPr lang="en-US" baseline="0" dirty="0" smtClean="0"/>
              <a:t> </a:t>
            </a:r>
            <a:r>
              <a:rPr lang="en-US" baseline="0" dirty="0" err="1" smtClean="0"/>
              <a:t>quy</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a:t>
            </a:r>
            <a:endParaRPr lang="en-US" dirty="0" smtClean="0"/>
          </a:p>
          <a:p>
            <a:endParaRPr lang="en-US" dirty="0"/>
          </a:p>
        </p:txBody>
      </p:sp>
    </p:spTree>
    <p:extLst>
      <p:ext uri="{BB962C8B-B14F-4D97-AF65-F5344CB8AC3E}">
        <p14:creationId xmlns:p14="http://schemas.microsoft.com/office/powerpoint/2010/main" val="24356929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ngược</a:t>
            </a:r>
            <a:r>
              <a:rPr lang="en-US" baseline="0" dirty="0" smtClean="0"/>
              <a:t> </a:t>
            </a:r>
            <a:r>
              <a:rPr lang="en-US" baseline="0" dirty="0" err="1" smtClean="0"/>
              <a:t>lại</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Record </a:t>
            </a:r>
            <a:r>
              <a:rPr lang="en-US" baseline="0" dirty="0" err="1" smtClean="0"/>
              <a:t>sẽ</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“On Treating”. </a:t>
            </a:r>
            <a:r>
              <a:rPr lang="en-US" baseline="0" dirty="0" err="1" smtClean="0"/>
              <a:t>Từ</a:t>
            </a:r>
            <a:r>
              <a:rPr lang="en-US" baseline="0" dirty="0" smtClean="0"/>
              <a:t> </a:t>
            </a:r>
            <a:r>
              <a:rPr lang="en-US" baseline="0" dirty="0" err="1" smtClean="0"/>
              <a:t>đây</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sẽ</a:t>
            </a:r>
            <a:r>
              <a:rPr lang="en-US" baseline="0" dirty="0" smtClean="0"/>
              <a:t> </a:t>
            </a:r>
            <a:r>
              <a:rPr lang="en-US" baseline="0" dirty="0" err="1" smtClean="0"/>
              <a:t>liên</a:t>
            </a:r>
            <a:r>
              <a:rPr lang="en-US" baseline="0" dirty="0" smtClean="0"/>
              <a:t> </a:t>
            </a:r>
            <a:r>
              <a:rPr lang="en-US" baseline="0" dirty="0" err="1" smtClean="0"/>
              <a:t>tục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các</a:t>
            </a:r>
            <a:r>
              <a:rPr lang="en-US" baseline="0" dirty="0" smtClean="0"/>
              <a:t> </a:t>
            </a:r>
            <a:r>
              <a:rPr lang="en-US" baseline="0" dirty="0" err="1" smtClean="0"/>
              <a:t>hướng</a:t>
            </a:r>
            <a:r>
              <a:rPr lang="en-US" baseline="0" dirty="0" smtClean="0"/>
              <a:t> </a:t>
            </a:r>
            <a:r>
              <a:rPr lang="en-US" baseline="0" dirty="0" err="1" smtClean="0"/>
              <a:t>dẫn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được</a:t>
            </a:r>
            <a:r>
              <a:rPr lang="en-US" baseline="0" dirty="0" smtClean="0"/>
              <a:t> </a:t>
            </a:r>
            <a:r>
              <a:rPr lang="en-US" baseline="0" dirty="0" err="1" smtClean="0"/>
              <a:t>gọi</a:t>
            </a:r>
            <a:r>
              <a:rPr lang="en-US" baseline="0" dirty="0" smtClean="0"/>
              <a:t> </a:t>
            </a:r>
            <a:r>
              <a:rPr lang="en-US" baseline="0" dirty="0" err="1" smtClean="0"/>
              <a:t>là</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để</a:t>
            </a:r>
            <a:r>
              <a:rPr lang="en-US" baseline="0" dirty="0" smtClean="0"/>
              <a:t> </a:t>
            </a:r>
            <a:r>
              <a:rPr lang="en-US" baseline="0" dirty="0" err="1" smtClean="0"/>
              <a:t>giúp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đúng</a:t>
            </a:r>
            <a:r>
              <a:rPr lang="en-US" baseline="0" dirty="0" smtClean="0"/>
              <a:t> </a:t>
            </a:r>
            <a:r>
              <a:rPr lang="en-US" baseline="0" dirty="0" err="1" smtClean="0"/>
              <a:t>cách</a:t>
            </a:r>
            <a:r>
              <a:rPr lang="en-US" baseline="0" dirty="0" smtClean="0"/>
              <a:t>.</a:t>
            </a:r>
            <a:endParaRPr lang="en-US" dirty="0" smtClean="0"/>
          </a:p>
          <a:p>
            <a:endParaRPr lang="en-US" dirty="0"/>
          </a:p>
        </p:txBody>
      </p:sp>
    </p:spTree>
    <p:extLst>
      <p:ext uri="{BB962C8B-B14F-4D97-AF65-F5344CB8AC3E}">
        <p14:creationId xmlns:p14="http://schemas.microsoft.com/office/powerpoint/2010/main" val="2880487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Sau </a:t>
            </a:r>
            <a:r>
              <a:rPr lang="en-US" dirty="0" err="1" smtClean="0"/>
              <a:t>cùng</a:t>
            </a:r>
            <a:r>
              <a:rPr lang="en-US" dirty="0" smtClean="0"/>
              <a:t>,</a:t>
            </a:r>
            <a:r>
              <a:rPr lang="en-US" baseline="0" dirty="0" smtClean="0"/>
              <a:t> </a:t>
            </a:r>
            <a:r>
              <a:rPr lang="en-US" baseline="0" dirty="0" err="1" smtClean="0"/>
              <a:t>khi</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hoàn</a:t>
            </a:r>
            <a:r>
              <a:rPr lang="en-US" baseline="0" dirty="0" smtClean="0"/>
              <a:t> </a:t>
            </a:r>
            <a:r>
              <a:rPr lang="en-US" baseline="0" dirty="0" err="1" smtClean="0"/>
              <a:t>toàn</a:t>
            </a:r>
            <a:r>
              <a:rPr lang="en-US" baseline="0" dirty="0" smtClean="0"/>
              <a:t> </a:t>
            </a:r>
            <a:r>
              <a:rPr lang="en-US" baseline="0" dirty="0" err="1" smtClean="0"/>
              <a:t>hết</a:t>
            </a:r>
            <a:r>
              <a:rPr lang="en-US" baseline="0" dirty="0" smtClean="0"/>
              <a:t> </a:t>
            </a:r>
            <a:r>
              <a:rPr lang="en-US" baseline="0" dirty="0" err="1" smtClean="0"/>
              <a:t>bệnh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Medical </a:t>
            </a:r>
            <a:r>
              <a:rPr lang="en-US" baseline="0" dirty="0" err="1" smtClean="0"/>
              <a:t>Recordd</a:t>
            </a:r>
            <a:r>
              <a:rPr lang="en-US" baseline="0" dirty="0" smtClean="0"/>
              <a:t> </a:t>
            </a:r>
            <a:r>
              <a:rPr lang="en-US" baseline="0" dirty="0" err="1" smtClean="0"/>
              <a:t>chuyển</a:t>
            </a:r>
            <a:r>
              <a:rPr lang="en-US" baseline="0" dirty="0" smtClean="0"/>
              <a:t> sang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Fnished</a:t>
            </a:r>
            <a:r>
              <a:rPr lang="en-US" baseline="0" dirty="0" smtClean="0"/>
              <a:t>.</a:t>
            </a:r>
            <a:endParaRPr lang="en-US" dirty="0" smtClean="0"/>
          </a:p>
          <a:p>
            <a:endParaRPr lang="en-US" dirty="0"/>
          </a:p>
        </p:txBody>
      </p:sp>
    </p:spTree>
    <p:extLst>
      <p:ext uri="{BB962C8B-B14F-4D97-AF65-F5344CB8AC3E}">
        <p14:creationId xmlns:p14="http://schemas.microsoft.com/office/powerpoint/2010/main" val="34160865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Trường</a:t>
            </a:r>
            <a:r>
              <a:rPr lang="en-US" baseline="0" dirty="0" smtClean="0"/>
              <a:t> </a:t>
            </a:r>
            <a:r>
              <a:rPr lang="en-US" baseline="0" dirty="0" err="1" smtClean="0"/>
              <a:t>hợp</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không</a:t>
            </a:r>
            <a:r>
              <a:rPr lang="en-US" baseline="0" dirty="0" smtClean="0"/>
              <a:t> </a:t>
            </a:r>
            <a:r>
              <a:rPr lang="en-US" baseline="0" dirty="0" err="1" smtClean="0"/>
              <a:t>tái</a:t>
            </a:r>
            <a:r>
              <a:rPr lang="en-US" baseline="0" dirty="0" smtClean="0"/>
              <a:t> </a:t>
            </a:r>
            <a:r>
              <a:rPr lang="en-US" baseline="0" dirty="0" err="1" smtClean="0"/>
              <a:t>khám</a:t>
            </a:r>
            <a:r>
              <a:rPr lang="en-US" baseline="0" dirty="0" smtClean="0"/>
              <a:t> </a:t>
            </a:r>
            <a:r>
              <a:rPr lang="en-US" baseline="0" dirty="0" err="1" smtClean="0"/>
              <a:t>lần</a:t>
            </a:r>
            <a:r>
              <a:rPr lang="en-US" baseline="0" dirty="0" smtClean="0"/>
              <a:t> </a:t>
            </a:r>
            <a:r>
              <a:rPr lang="en-US" baseline="0" dirty="0" err="1" smtClean="0"/>
              <a:t>cuối</a:t>
            </a:r>
            <a:r>
              <a:rPr lang="en-US" baseline="0" dirty="0" smtClean="0"/>
              <a:t>, </a:t>
            </a:r>
            <a:r>
              <a:rPr lang="en-US" baseline="0" dirty="0" err="1" smtClean="0"/>
              <a:t>hoặc</a:t>
            </a:r>
            <a:r>
              <a:rPr lang="en-US" baseline="0" dirty="0" smtClean="0"/>
              <a:t> </a:t>
            </a:r>
            <a:r>
              <a:rPr lang="en-US" baseline="0" dirty="0" err="1" smtClean="0"/>
              <a:t>dừng</a:t>
            </a:r>
            <a:r>
              <a:rPr lang="en-US" baseline="0" dirty="0" smtClean="0"/>
              <a:t> </a:t>
            </a:r>
            <a:r>
              <a:rPr lang="en-US" baseline="0" dirty="0" err="1" smtClean="0"/>
              <a:t>việc</a:t>
            </a:r>
            <a:r>
              <a:rPr lang="en-US" baseline="0" dirty="0" smtClean="0"/>
              <a:t> </a:t>
            </a:r>
            <a:r>
              <a:rPr lang="en-US" baseline="0" dirty="0" err="1" smtClean="0"/>
              <a:t>chữa</a:t>
            </a:r>
            <a:r>
              <a:rPr lang="en-US" baseline="0" dirty="0" smtClean="0"/>
              <a:t> </a:t>
            </a:r>
            <a:r>
              <a:rPr lang="en-US" baseline="0" dirty="0" err="1" smtClean="0"/>
              <a:t>trị</a:t>
            </a:r>
            <a:r>
              <a:rPr lang="en-US" baseline="0" dirty="0" smtClean="0"/>
              <a:t> </a:t>
            </a:r>
            <a:r>
              <a:rPr lang="en-US" baseline="0" dirty="0" err="1" smtClean="0"/>
              <a:t>giữa</a:t>
            </a:r>
            <a:r>
              <a:rPr lang="en-US" baseline="0" dirty="0" smtClean="0"/>
              <a:t> </a:t>
            </a:r>
            <a:r>
              <a:rPr lang="en-US" baseline="0" dirty="0" err="1" smtClean="0"/>
              <a:t>chừng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 </a:t>
            </a:r>
            <a:r>
              <a:rPr lang="en-US" baseline="0" dirty="0" err="1" smtClean="0"/>
              <a:t>sẽ</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ở </a:t>
            </a:r>
            <a:r>
              <a:rPr lang="en-US" baseline="0" dirty="0" err="1" smtClean="0"/>
              <a:t>trạng</a:t>
            </a:r>
            <a:r>
              <a:rPr lang="en-US" baseline="0" dirty="0" smtClean="0"/>
              <a:t> </a:t>
            </a:r>
            <a:r>
              <a:rPr lang="en-US" baseline="0" dirty="0" err="1" smtClean="0"/>
              <a:t>thái</a:t>
            </a:r>
            <a:r>
              <a:rPr lang="en-US" baseline="0" dirty="0" smtClean="0"/>
              <a:t> On-Treating.</a:t>
            </a:r>
            <a:endParaRPr lang="en-US" dirty="0" smtClean="0"/>
          </a:p>
          <a:p>
            <a:endParaRPr lang="en-US" dirty="0"/>
          </a:p>
        </p:txBody>
      </p:sp>
    </p:spTree>
    <p:extLst>
      <p:ext uri="{BB962C8B-B14F-4D97-AF65-F5344CB8AC3E}">
        <p14:creationId xmlns:p14="http://schemas.microsoft.com/office/powerpoint/2010/main" val="6373409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Như</a:t>
            </a:r>
            <a:r>
              <a:rPr lang="en-US" baseline="0" dirty="0" smtClean="0"/>
              <a:t> </a:t>
            </a:r>
            <a:r>
              <a:rPr lang="en-US" baseline="0" dirty="0" err="1" smtClean="0"/>
              <a:t>vậy</a:t>
            </a:r>
            <a:r>
              <a:rPr lang="en-US" baseline="0" dirty="0" smtClean="0"/>
              <a:t> </a:t>
            </a:r>
            <a:r>
              <a:rPr lang="en-US" baseline="0" dirty="0" err="1" smtClean="0"/>
              <a:t>tôi</a:t>
            </a:r>
            <a:r>
              <a:rPr lang="en-US" baseline="0" dirty="0" smtClean="0"/>
              <a:t> </a:t>
            </a:r>
            <a:r>
              <a:rPr lang="en-US" baseline="0" dirty="0" err="1" smtClean="0"/>
              <a:t>đã</a:t>
            </a:r>
            <a:r>
              <a:rPr lang="en-US" baseline="0" dirty="0" smtClean="0"/>
              <a:t> </a:t>
            </a:r>
            <a:r>
              <a:rPr lang="en-US" baseline="0" dirty="0" err="1" smtClean="0"/>
              <a:t>thuyết</a:t>
            </a:r>
            <a:r>
              <a:rPr lang="en-US" baseline="0" dirty="0" smtClean="0"/>
              <a:t> minh </a:t>
            </a:r>
            <a:r>
              <a:rPr lang="en-US" baseline="0" dirty="0" err="1" smtClean="0"/>
              <a:t>xong</a:t>
            </a:r>
            <a:r>
              <a:rPr lang="en-US" baseline="0" dirty="0" smtClean="0"/>
              <a:t> </a:t>
            </a:r>
            <a:r>
              <a:rPr lang="en-US" baseline="0" dirty="0" err="1" smtClean="0"/>
              <a:t>quá</a:t>
            </a:r>
            <a:r>
              <a:rPr lang="en-US" baseline="0" dirty="0" smtClean="0"/>
              <a:t> </a:t>
            </a:r>
            <a:r>
              <a:rPr lang="en-US" baseline="0" dirty="0" err="1" smtClean="0"/>
              <a:t>trình</a:t>
            </a:r>
            <a:r>
              <a:rPr lang="en-US" baseline="0" dirty="0" smtClean="0"/>
              <a:t>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của</a:t>
            </a:r>
            <a:r>
              <a:rPr lang="en-US" baseline="0" dirty="0" smtClean="0"/>
              <a:t> 1 </a:t>
            </a:r>
            <a:r>
              <a:rPr lang="en-US" baseline="0" dirty="0" err="1" smtClean="0"/>
              <a:t>thực</a:t>
            </a:r>
            <a:r>
              <a:rPr lang="en-US" baseline="0" dirty="0" smtClean="0"/>
              <a:t> </a:t>
            </a:r>
            <a:r>
              <a:rPr lang="en-US" baseline="0" dirty="0" err="1" smtClean="0"/>
              <a:t>thể</a:t>
            </a:r>
            <a:r>
              <a:rPr lang="en-US" baseline="0" dirty="0" smtClean="0"/>
              <a:t> Medical Record.</a:t>
            </a:r>
            <a:endParaRPr lang="en-US" dirty="0" smtClean="0"/>
          </a:p>
          <a:p>
            <a:endParaRPr lang="en-US" dirty="0"/>
          </a:p>
        </p:txBody>
      </p:sp>
    </p:spTree>
    <p:extLst>
      <p:ext uri="{BB962C8B-B14F-4D97-AF65-F5344CB8AC3E}">
        <p14:creationId xmlns:p14="http://schemas.microsoft.com/office/powerpoint/2010/main" val="23746562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613573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Tiếp</a:t>
            </a:r>
            <a:r>
              <a:rPr lang="vi-VN" baseline="0" dirty="0" smtClean="0"/>
              <a:t> tục, y tá sẽ đo các thông số cở bản của bệnh nhân như chiều cao, cân nặng, nhịp tim, huyết áp</a:t>
            </a:r>
            <a:endParaRPr lang="en" dirty="0"/>
          </a:p>
        </p:txBody>
      </p:sp>
    </p:spTree>
    <p:extLst>
      <p:ext uri="{BB962C8B-B14F-4D97-AF65-F5344CB8AC3E}">
        <p14:creationId xmlns:p14="http://schemas.microsoft.com/office/powerpoint/2010/main" val="39662208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2564116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 name="Shape 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baseline="0" dirty="0" smtClean="0"/>
              <a:t>Kính thưa hội đồng, Tại các cơ sở dịch vụ y tế thường có sẵn những phác đồ điều trị tiêu chuẩn cho từng loại bệnh, từ đó bác sĩ chỉ cần chuẩn đoán bệnh và thực hiện trị liệu theo phác đồ này.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baseline="0" dirty="0" smtClean="0"/>
          </a:p>
        </p:txBody>
      </p:sp>
    </p:spTree>
    <p:extLst>
      <p:ext uri="{BB962C8B-B14F-4D97-AF65-F5344CB8AC3E}">
        <p14:creationId xmlns:p14="http://schemas.microsoft.com/office/powerpoint/2010/main" val="593265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Đây</a:t>
            </a:r>
            <a:r>
              <a:rPr lang="en-US" baseline="0" dirty="0" smtClean="0"/>
              <a:t> </a:t>
            </a:r>
            <a:r>
              <a:rPr lang="en-US" baseline="0" dirty="0" err="1" smtClean="0"/>
              <a:t>là</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của</a:t>
            </a:r>
            <a:r>
              <a:rPr lang="en-US" baseline="0" dirty="0" smtClean="0"/>
              <a:t> </a:t>
            </a:r>
            <a:r>
              <a:rPr lang="en-US" baseline="0" dirty="0" err="1" smtClean="0"/>
              <a:t>một</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p>
          <a:p>
            <a:r>
              <a:rPr lang="en-US" baseline="0" dirty="0" err="1" smtClean="0"/>
              <a:t>Các</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dùng</a:t>
            </a:r>
            <a:r>
              <a:rPr lang="en-US" baseline="0" dirty="0" smtClean="0"/>
              <a:t> </a:t>
            </a:r>
            <a:r>
              <a:rPr lang="en-US" baseline="0" dirty="0" err="1" smtClean="0"/>
              <a:t>tài</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khám</a:t>
            </a:r>
            <a:r>
              <a:rPr lang="en-US" baseline="0" dirty="0" smtClean="0"/>
              <a:t> </a:t>
            </a:r>
            <a:r>
              <a:rPr lang="en-US" baseline="0" dirty="0" err="1" smtClean="0"/>
              <a:t>chữa</a:t>
            </a:r>
            <a:r>
              <a:rPr lang="en-US" baseline="0" dirty="0" smtClean="0"/>
              <a:t> </a:t>
            </a:r>
            <a:r>
              <a:rPr lang="en-US" baseline="0" dirty="0" err="1" smtClean="0"/>
              <a:t>bệnh</a:t>
            </a:r>
            <a:r>
              <a:rPr lang="en-US" baseline="0" dirty="0" smtClean="0"/>
              <a:t> </a:t>
            </a:r>
            <a:r>
              <a:rPr lang="en-US" baseline="0" dirty="0" err="1" smtClean="0"/>
              <a:t>cho</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béo</a:t>
            </a:r>
            <a:r>
              <a:rPr lang="en-US" baseline="0" dirty="0" smtClean="0"/>
              <a:t> phi.</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Tôi</a:t>
            </a:r>
            <a:r>
              <a:rPr lang="en" baseline="0" dirty="0" smtClean="0"/>
              <a:t> xin trình bày về cách chúng tôi lưu trữ và sử dụng các phác đồ điều trị bệnh thông qua thực thể Regimen.</a:t>
            </a:r>
          </a:p>
          <a:p>
            <a:endParaRPr lang="en-US" dirty="0"/>
          </a:p>
        </p:txBody>
      </p:sp>
    </p:spTree>
    <p:extLst>
      <p:ext uri="{BB962C8B-B14F-4D97-AF65-F5344CB8AC3E}">
        <p14:creationId xmlns:p14="http://schemas.microsoft.com/office/powerpoint/2010/main" val="41156261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mỗi</a:t>
            </a:r>
            <a:r>
              <a:rPr lang="en-US" baseline="0" dirty="0" smtClean="0"/>
              <a:t> </a:t>
            </a:r>
            <a:r>
              <a:rPr lang="en-US" baseline="0" dirty="0" err="1" smtClean="0"/>
              <a:t>một</a:t>
            </a:r>
            <a:r>
              <a:rPr lang="en-US" baseline="0" dirty="0" smtClean="0"/>
              <a:t> </a:t>
            </a:r>
            <a:r>
              <a:rPr lang="en-US" baseline="0" dirty="0" err="1" smtClean="0"/>
              <a:t>bệnh</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0 </a:t>
            </a:r>
            <a:r>
              <a:rPr lang="en-US" baseline="0" dirty="0" err="1" smtClean="0"/>
              <a:t>hoặc</a:t>
            </a:r>
            <a:r>
              <a:rPr lang="en-US" baseline="0" dirty="0" smtClean="0"/>
              <a:t>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từ</a:t>
            </a:r>
            <a:r>
              <a:rPr lang="en-US" baseline="0" dirty="0" smtClean="0"/>
              <a:t> </a:t>
            </a:r>
            <a:r>
              <a:rPr lang="en-US" baseline="0" dirty="0" err="1" smtClean="0"/>
              <a:t>đó</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a:t>
            </a:r>
            <a:br>
              <a:rPr lang="en-US" baseline="0" dirty="0" smtClean="0"/>
            </a:br>
            <a:r>
              <a:rPr lang="en-US" baseline="0" dirty="0" smtClean="0"/>
              <a:t>Ở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nói</a:t>
            </a:r>
            <a:r>
              <a:rPr lang="en-US" baseline="0" dirty="0" smtClean="0"/>
              <a:t> </a:t>
            </a:r>
            <a:r>
              <a:rPr lang="en-US" baseline="0" dirty="0" err="1" smtClean="0"/>
              <a:t>rõ</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 </a:t>
            </a:r>
            <a:r>
              <a:rPr lang="en-US" baseline="0" dirty="0" err="1" smtClean="0"/>
              <a:t>là</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các</a:t>
            </a:r>
            <a:r>
              <a:rPr lang="en-US" baseline="0" dirty="0" smtClean="0"/>
              <a:t> </a:t>
            </a:r>
            <a:r>
              <a:rPr lang="en-US" baseline="0" dirty="0" err="1" smtClean="0"/>
              <a:t>giáo</a:t>
            </a:r>
            <a:r>
              <a:rPr lang="en-US" baseline="0" dirty="0" smtClean="0"/>
              <a:t> </a:t>
            </a:r>
            <a:r>
              <a:rPr lang="en-US" baseline="0" dirty="0" err="1" smtClean="0"/>
              <a:t>sư</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nghiên</a:t>
            </a:r>
            <a:r>
              <a:rPr lang="en-US" baseline="0" dirty="0" smtClean="0"/>
              <a:t> </a:t>
            </a:r>
            <a:r>
              <a:rPr lang="en-US" baseline="0" dirty="0" err="1" smtClean="0"/>
              <a:t>cứu</a:t>
            </a:r>
            <a:r>
              <a:rPr lang="en-US" baseline="0" dirty="0" smtClean="0"/>
              <a:t> </a:t>
            </a:r>
            <a:r>
              <a:rPr lang="en-US" baseline="0" dirty="0" err="1" smtClean="0"/>
              <a:t>kỹ</a:t>
            </a:r>
            <a:r>
              <a:rPr lang="en-US" baseline="0" dirty="0" smtClean="0"/>
              <a:t> </a:t>
            </a:r>
            <a:r>
              <a:rPr lang="en-US" baseline="0" dirty="0" err="1" smtClean="0"/>
              <a:t>lưỡng</a:t>
            </a:r>
            <a:r>
              <a:rPr lang="en-US" baseline="0" dirty="0" smtClean="0"/>
              <a:t> </a:t>
            </a:r>
            <a:r>
              <a:rPr lang="en-US" baseline="0" dirty="0" err="1" smtClean="0"/>
              <a:t>trước</a:t>
            </a:r>
            <a:r>
              <a:rPr lang="en-US" baseline="0" dirty="0" smtClean="0"/>
              <a:t> </a:t>
            </a:r>
            <a:r>
              <a:rPr lang="en-US" baseline="0" dirty="0" err="1" smtClean="0"/>
              <a:t>khi</a:t>
            </a:r>
            <a:r>
              <a:rPr lang="en-US" baseline="0" dirty="0" smtClean="0"/>
              <a:t> </a:t>
            </a:r>
            <a:r>
              <a:rPr lang="en-US" baseline="0" dirty="0" err="1" smtClean="0"/>
              <a:t>đưa</a:t>
            </a:r>
            <a:r>
              <a:rPr lang="en-US" baseline="0" dirty="0" smtClean="0"/>
              <a:t> </a:t>
            </a:r>
            <a:r>
              <a:rPr lang="en-US" baseline="0" dirty="0" err="1" smtClean="0"/>
              <a:t>vào</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rộng</a:t>
            </a:r>
            <a:r>
              <a:rPr lang="en-US" baseline="0" dirty="0" smtClean="0"/>
              <a:t> </a:t>
            </a:r>
            <a:r>
              <a:rPr lang="en-US" baseline="0" dirty="0" err="1" smtClean="0"/>
              <a:t>rãi</a:t>
            </a:r>
            <a:r>
              <a:rPr lang="en-US" baseline="0" dirty="0" smtClean="0"/>
              <a:t> ở </a:t>
            </a:r>
            <a:r>
              <a:rPr lang="en-US" baseline="0" dirty="0" err="1" smtClean="0"/>
              <a:t>nhiều</a:t>
            </a:r>
            <a:r>
              <a:rPr lang="en-US" baseline="0" dirty="0" smtClean="0"/>
              <a:t> </a:t>
            </a:r>
            <a:r>
              <a:rPr lang="en-US" baseline="0" dirty="0" err="1" smtClean="0"/>
              <a:t>nơi</a:t>
            </a:r>
            <a:r>
              <a:rPr lang="en-US" baseline="0" dirty="0" smtClean="0"/>
              <a:t>, </a:t>
            </a:r>
            <a:r>
              <a:rPr lang="en-US" baseline="0" dirty="0" err="1" smtClean="0"/>
              <a:t>không</a:t>
            </a:r>
            <a:r>
              <a:rPr lang="en-US" baseline="0" dirty="0" smtClean="0"/>
              <a:t> </a:t>
            </a:r>
            <a:r>
              <a:rPr lang="en-US" baseline="0" dirty="0" err="1" smtClean="0"/>
              <a:t>phải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do </a:t>
            </a:r>
            <a:r>
              <a:rPr lang="en-US" baseline="0" dirty="0" err="1" smtClean="0"/>
              <a:t>từng</a:t>
            </a:r>
            <a:r>
              <a:rPr lang="en-US" baseline="0" dirty="0" smtClean="0"/>
              <a:t> </a:t>
            </a:r>
            <a:r>
              <a:rPr lang="en-US" baseline="0" dirty="0" err="1" smtClean="0"/>
              <a:t>cá</a:t>
            </a:r>
            <a:r>
              <a:rPr lang="en-US" baseline="0" dirty="0" smtClean="0"/>
              <a:t> </a:t>
            </a:r>
            <a:r>
              <a:rPr lang="en-US" baseline="0" dirty="0" err="1" smtClean="0"/>
              <a:t>nhân</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dựa</a:t>
            </a:r>
            <a:r>
              <a:rPr lang="en-US" baseline="0" dirty="0" smtClean="0"/>
              <a:t> </a:t>
            </a:r>
            <a:r>
              <a:rPr lang="en-US" baseline="0" dirty="0" err="1" smtClean="0"/>
              <a:t>theo</a:t>
            </a:r>
            <a:r>
              <a:rPr lang="en-US" baseline="0" dirty="0" smtClean="0"/>
              <a:t> </a:t>
            </a:r>
            <a:r>
              <a:rPr lang="en-US" baseline="0" dirty="0" err="1" smtClean="0"/>
              <a:t>kinh</a:t>
            </a:r>
            <a:r>
              <a:rPr lang="en-US" baseline="0" dirty="0" smtClean="0"/>
              <a:t> </a:t>
            </a:r>
            <a:r>
              <a:rPr lang="en-US" baseline="0" dirty="0" err="1" smtClean="0"/>
              <a:t>nghiệm</a:t>
            </a:r>
            <a:r>
              <a:rPr lang="en-US" baseline="0" dirty="0" smtClean="0"/>
              <a:t>.</a:t>
            </a:r>
            <a:br>
              <a:rPr lang="en-US" baseline="0" dirty="0" smtClean="0"/>
            </a:b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nói</a:t>
            </a:r>
            <a:r>
              <a:rPr lang="en-US" baseline="0" dirty="0" smtClean="0"/>
              <a:t> </a:t>
            </a:r>
            <a:r>
              <a:rPr lang="en-US" baseline="0" dirty="0" err="1" smtClean="0"/>
              <a:t>riêng</a:t>
            </a:r>
            <a:r>
              <a:rPr lang="en-US" baseline="0" dirty="0" smtClean="0"/>
              <a:t>, </a:t>
            </a:r>
            <a:r>
              <a:rPr lang="en-US" baseline="0" dirty="0" err="1" smtClean="0"/>
              <a:t>về</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 </a:t>
            </a:r>
            <a:r>
              <a:rPr lang="en-US" baseline="0" dirty="0" err="1" smtClean="0"/>
              <a:t>có</a:t>
            </a:r>
            <a:r>
              <a:rPr lang="en-US" baseline="0" dirty="0" smtClean="0"/>
              <a:t> 1 </a:t>
            </a:r>
            <a:r>
              <a:rPr lang="en-US" baseline="0" dirty="0" err="1" smtClean="0"/>
              <a:t>người</a:t>
            </a:r>
            <a:r>
              <a:rPr lang="en-US" baseline="0" dirty="0" smtClean="0"/>
              <a:t> </a:t>
            </a:r>
            <a:r>
              <a:rPr lang="en-US" baseline="0" dirty="0" err="1" smtClean="0"/>
              <a:t>đóng</a:t>
            </a:r>
            <a:r>
              <a:rPr lang="en-US" baseline="0" dirty="0" smtClean="0"/>
              <a:t> </a:t>
            </a:r>
            <a:r>
              <a:rPr lang="en-US" baseline="0" dirty="0" err="1" smtClean="0"/>
              <a:t>vai</a:t>
            </a:r>
            <a:r>
              <a:rPr lang="en-US" baseline="0" dirty="0" smtClean="0"/>
              <a:t> </a:t>
            </a:r>
            <a:r>
              <a:rPr lang="en-US" baseline="0" dirty="0" err="1" smtClean="0"/>
              <a:t>trò</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trưởng</a:t>
            </a:r>
            <a:r>
              <a:rPr lang="en-US" baseline="0" dirty="0" smtClean="0"/>
              <a:t> </a:t>
            </a:r>
            <a:r>
              <a:rPr lang="en-US" baseline="0" dirty="0" err="1" smtClean="0"/>
              <a:t>khoa</a:t>
            </a:r>
            <a:r>
              <a:rPr lang="en-US" baseline="0" dirty="0" smtClean="0"/>
              <a:t> – Doctor Manager </a:t>
            </a:r>
            <a:r>
              <a:rPr lang="en-US" baseline="0" dirty="0" err="1" smtClean="0"/>
              <a:t>chịu</a:t>
            </a:r>
            <a:r>
              <a:rPr lang="en-US" baseline="0" dirty="0" smtClean="0"/>
              <a:t> </a:t>
            </a:r>
            <a:r>
              <a:rPr lang="en-US" baseline="0" dirty="0" err="1" smtClean="0"/>
              <a:t>trách</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này</a:t>
            </a:r>
            <a:r>
              <a:rPr lang="en-US" baseline="0" dirty="0" smtClean="0"/>
              <a:t>.</a:t>
            </a:r>
            <a:endParaRPr lang="en-US" dirty="0" smtClean="0"/>
          </a:p>
          <a:p>
            <a:endParaRPr lang="en-US" dirty="0"/>
          </a:p>
        </p:txBody>
      </p:sp>
    </p:spTree>
    <p:extLst>
      <p:ext uri="{BB962C8B-B14F-4D97-AF65-F5344CB8AC3E}">
        <p14:creationId xmlns:p14="http://schemas.microsoft.com/office/powerpoint/2010/main" val="30369557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Qua</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tại</a:t>
            </a:r>
            <a:r>
              <a:rPr lang="en-US" baseline="0" dirty="0" smtClean="0"/>
              <a:t> </a:t>
            </a:r>
            <a:r>
              <a:rPr lang="en-US" baseline="0" dirty="0" err="1" smtClean="0"/>
              <a:t>viện</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 TP. </a:t>
            </a:r>
            <a:r>
              <a:rPr lang="en-US" baseline="0" dirty="0" err="1" smtClean="0"/>
              <a:t>Hồ</a:t>
            </a:r>
            <a:r>
              <a:rPr lang="en-US" baseline="0" dirty="0" smtClean="0"/>
              <a:t> </a:t>
            </a:r>
            <a:r>
              <a:rPr lang="en-US" baseline="0" dirty="0" err="1" smtClean="0"/>
              <a:t>Chí</a:t>
            </a:r>
            <a:r>
              <a:rPr lang="en-US" baseline="0" dirty="0" smtClean="0"/>
              <a:t> Minh, </a:t>
            </a:r>
            <a:r>
              <a:rPr lang="en-US" dirty="0" err="1" smtClean="0"/>
              <a:t>Chúng</a:t>
            </a:r>
            <a:r>
              <a:rPr lang="en-US" baseline="0" dirty="0" smtClean="0"/>
              <a:t> </a:t>
            </a:r>
            <a:r>
              <a:rPr lang="en-US" baseline="0" dirty="0" err="1" smtClean="0"/>
              <a:t>tôi</a:t>
            </a:r>
            <a:r>
              <a:rPr lang="en-US" baseline="0" dirty="0" smtClean="0"/>
              <a:t> </a:t>
            </a:r>
            <a:r>
              <a:rPr lang="en-US" baseline="0" dirty="0" err="1" smtClean="0"/>
              <a:t>nhận</a:t>
            </a:r>
            <a:r>
              <a:rPr lang="en-US" baseline="0" dirty="0" smtClean="0"/>
              <a:t> </a:t>
            </a:r>
            <a:r>
              <a:rPr lang="en-US" baseline="0" dirty="0" err="1" smtClean="0"/>
              <a:t>thấy</a:t>
            </a:r>
            <a:r>
              <a:rPr lang="en-US" baseline="0" dirty="0" smtClean="0"/>
              <a:t> </a:t>
            </a:r>
            <a:r>
              <a:rPr lang="en-US" baseline="0" dirty="0" err="1" smtClean="0"/>
              <a:t>họ</a:t>
            </a:r>
            <a:r>
              <a:rPr lang="en-US" baseline="0" dirty="0" smtClean="0"/>
              <a:t> chia 1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thành</a:t>
            </a:r>
            <a:r>
              <a:rPr lang="en-US" baseline="0" dirty="0" smtClean="0"/>
              <a:t> </a:t>
            </a:r>
            <a:r>
              <a:rPr lang="en-US" baseline="0" dirty="0" err="1" smtClean="0"/>
              <a:t>nhiều</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nhỏ</a:t>
            </a:r>
            <a:r>
              <a:rPr lang="en-US" baseline="0" dirty="0" smtClean="0"/>
              <a:t>. </a:t>
            </a:r>
            <a:r>
              <a:rPr lang="en-US" baseline="0" dirty="0" err="1" smtClean="0"/>
              <a:t>Từ</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này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hình</a:t>
            </a:r>
            <a:r>
              <a:rPr lang="en-US" baseline="0" dirty="0" smtClean="0"/>
              <a:t> </a:t>
            </a:r>
            <a:r>
              <a:rPr lang="en-US" baseline="0" dirty="0" err="1" smtClean="0"/>
              <a:t>thành</a:t>
            </a:r>
            <a:r>
              <a:rPr lang="en-US" baseline="0" dirty="0" smtClean="0"/>
              <a:t> </a:t>
            </a:r>
            <a:r>
              <a:rPr lang="en-US" baseline="0" dirty="0" err="1" smtClean="0"/>
              <a:t>nên</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các</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như</a:t>
            </a:r>
            <a:r>
              <a:rPr lang="en-US" baseline="0" dirty="0" smtClean="0"/>
              <a:t>:</a:t>
            </a:r>
          </a:p>
          <a:p>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a:t>
            </a:r>
            <a:br>
              <a:rPr lang="en-US" baseline="0" dirty="0" smtClean="0"/>
            </a:br>
            <a:r>
              <a:rPr lang="en-US" baseline="0" dirty="0" smtClean="0"/>
              <a:t>- </a:t>
            </a:r>
            <a:r>
              <a:rPr lang="en-US" baseline="0" dirty="0" err="1" smtClean="0"/>
              <a:t>Thứ</a:t>
            </a:r>
            <a:r>
              <a:rPr lang="en-US" baseline="0" dirty="0" smtClean="0"/>
              <a:t> </a:t>
            </a:r>
            <a:r>
              <a:rPr lang="en-US" baseline="0" dirty="0" err="1" smtClean="0"/>
              <a:t>tự</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của</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a:t>
            </a:r>
            <a:endParaRPr lang="en-US" dirty="0" smtClean="0"/>
          </a:p>
          <a:p>
            <a:endParaRPr lang="en-US" dirty="0"/>
          </a:p>
        </p:txBody>
      </p:sp>
    </p:spTree>
    <p:extLst>
      <p:ext uri="{BB962C8B-B14F-4D97-AF65-F5344CB8AC3E}">
        <p14:creationId xmlns:p14="http://schemas.microsoft.com/office/powerpoint/2010/main" val="21102418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Mỗi</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như</a:t>
            </a:r>
            <a:r>
              <a:rPr lang="en-US" baseline="0" dirty="0" smtClean="0"/>
              <a:t> </a:t>
            </a:r>
            <a:r>
              <a:rPr lang="en-US" baseline="0" dirty="0" err="1" smtClean="0"/>
              <a:t>vậy</a:t>
            </a:r>
            <a:r>
              <a:rPr lang="en-US" baseline="0" dirty="0" smtClean="0"/>
              <a:t> </a:t>
            </a:r>
            <a:r>
              <a:rPr lang="en-US" baseline="0" dirty="0" err="1" smtClean="0"/>
              <a:t>sẽ</a:t>
            </a:r>
            <a:r>
              <a:rPr lang="en-US" baseline="0" dirty="0" smtClean="0"/>
              <a:t> </a:t>
            </a:r>
            <a:r>
              <a:rPr lang="en-US" baseline="0" dirty="0" err="1" smtClean="0"/>
              <a:t>có</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chi </a:t>
            </a:r>
            <a:r>
              <a:rPr lang="en-US" baseline="0" dirty="0" err="1" smtClean="0"/>
              <a:t>tiết</a:t>
            </a:r>
            <a:r>
              <a:rPr lang="en-US" baseline="0" dirty="0" smtClean="0"/>
              <a:t> </a:t>
            </a:r>
            <a:r>
              <a:rPr lang="en-US" baseline="0" dirty="0" err="1" smtClean="0"/>
              <a:t>của</a:t>
            </a:r>
            <a:r>
              <a:rPr lang="en-US" baseline="0" dirty="0" smtClean="0"/>
              <a:t> </a:t>
            </a:r>
            <a:r>
              <a:rPr lang="en-US" baseline="0" dirty="0" err="1" smtClean="0"/>
              <a:t>việc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thuốc</a:t>
            </a:r>
            <a:r>
              <a:rPr lang="en-US" baseline="0" dirty="0" smtClean="0"/>
              <a:t> </a:t>
            </a:r>
            <a:r>
              <a:rPr lang="en-US" baseline="0" dirty="0" err="1" smtClean="0"/>
              <a:t>gì</a:t>
            </a:r>
            <a:r>
              <a:rPr lang="en-US" baseline="0" dirty="0" smtClean="0"/>
              <a:t>, </a:t>
            </a:r>
            <a:r>
              <a:rPr lang="en-US" baseline="0" dirty="0" err="1" smtClean="0"/>
              <a:t>ăn</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nào</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như</a:t>
            </a:r>
            <a:r>
              <a:rPr lang="en-US" baseline="0" dirty="0" smtClean="0"/>
              <a:t> </a:t>
            </a:r>
            <a:r>
              <a:rPr lang="en-US" baseline="0" dirty="0" err="1" smtClean="0"/>
              <a:t>thế</a:t>
            </a:r>
            <a:r>
              <a:rPr lang="en-US" baseline="0" dirty="0" smtClean="0"/>
              <a:t> </a:t>
            </a:r>
            <a:r>
              <a:rPr lang="en-US" baseline="0" dirty="0" err="1" smtClean="0"/>
              <a:t>nào</a:t>
            </a:r>
            <a:r>
              <a:rPr lang="en-US" baseline="0" dirty="0" smtClean="0"/>
              <a:t>.</a:t>
            </a:r>
          </a:p>
          <a:p>
            <a:r>
              <a:rPr lang="en-US" baseline="0" dirty="0" err="1" smtClean="0"/>
              <a:t>Vì</a:t>
            </a:r>
            <a:r>
              <a:rPr lang="en-US" baseline="0" dirty="0" smtClean="0"/>
              <a:t> </a:t>
            </a:r>
            <a:r>
              <a:rPr lang="en-US" baseline="0" dirty="0" err="1" smtClean="0"/>
              <a:t>vậy</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phát</a:t>
            </a:r>
            <a:r>
              <a:rPr lang="en-US" baseline="0" dirty="0" smtClean="0"/>
              <a:t> </a:t>
            </a:r>
            <a:r>
              <a:rPr lang="en-US" baseline="0" dirty="0" err="1" smtClean="0"/>
              <a:t>sinh</a:t>
            </a:r>
            <a:r>
              <a:rPr lang="en-US" baseline="0" dirty="0" smtClean="0"/>
              <a:t> </a:t>
            </a:r>
            <a:r>
              <a:rPr lang="en-US" baseline="0" dirty="0" err="1" smtClean="0"/>
              <a:t>thêm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Đồng</a:t>
            </a:r>
            <a:r>
              <a:rPr lang="en-US" baseline="0" dirty="0" smtClean="0"/>
              <a:t> </a:t>
            </a:r>
            <a:r>
              <a:rPr lang="en-US" baseline="0" dirty="0" err="1" smtClean="0"/>
              <a:t>thời</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quyết</a:t>
            </a:r>
            <a:r>
              <a:rPr lang="en-US" baseline="0" dirty="0" smtClean="0"/>
              <a:t> </a:t>
            </a:r>
            <a:r>
              <a:rPr lang="en-US" baseline="0" dirty="0" err="1" smtClean="0"/>
              <a:t>định</a:t>
            </a:r>
            <a:r>
              <a:rPr lang="en-US" baseline="0" dirty="0" smtClean="0"/>
              <a:t> </a:t>
            </a:r>
            <a:r>
              <a:rPr lang="en-US" baseline="0" dirty="0" err="1" smtClean="0"/>
              <a:t>quan</a:t>
            </a:r>
            <a:r>
              <a:rPr lang="en-US" baseline="0" dirty="0" smtClean="0"/>
              <a:t> </a:t>
            </a:r>
            <a:r>
              <a:rPr lang="en-US" baseline="0" dirty="0" err="1" smtClean="0"/>
              <a:t>hệ</a:t>
            </a:r>
            <a:r>
              <a:rPr lang="en-US" baseline="0" dirty="0" smtClean="0"/>
              <a:t> </a:t>
            </a:r>
            <a:r>
              <a:rPr lang="en-US" baseline="0" dirty="0" err="1" smtClean="0"/>
              <a:t>giữa</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a:t>
            </a:r>
            <a:r>
              <a:rPr lang="en-US" baseline="0" dirty="0" err="1" smtClean="0"/>
              <a:t>với</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Treatment </a:t>
            </a:r>
            <a:r>
              <a:rPr lang="en-US" baseline="0" dirty="0" err="1" smtClean="0"/>
              <a:t>sẽ</a:t>
            </a:r>
            <a:r>
              <a:rPr lang="en-US" baseline="0" dirty="0" smtClean="0"/>
              <a:t> </a:t>
            </a:r>
            <a:r>
              <a:rPr lang="en-US" baseline="0" dirty="0" err="1" smtClean="0"/>
              <a:t>là</a:t>
            </a:r>
            <a:r>
              <a:rPr lang="en-US" baseline="0" dirty="0" smtClean="0"/>
              <a:t> </a:t>
            </a:r>
            <a:r>
              <a:rPr lang="en-US" baseline="0" dirty="0" err="1" smtClean="0"/>
              <a:t>nhiều</a:t>
            </a:r>
            <a:r>
              <a:rPr lang="en-US" baseline="0" dirty="0" smtClean="0"/>
              <a:t> – </a:t>
            </a:r>
            <a:r>
              <a:rPr lang="en-US" baseline="0" dirty="0" err="1" smtClean="0"/>
              <a:t>nhiều</a:t>
            </a:r>
            <a:r>
              <a:rPr lang="en-US" baseline="0" dirty="0" smtClean="0"/>
              <a:t>.</a:t>
            </a:r>
            <a:br>
              <a:rPr lang="en-US" baseline="0" dirty="0" smtClean="0"/>
            </a:b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lưu</a:t>
            </a:r>
            <a:r>
              <a:rPr lang="en-US" baseline="0" dirty="0" smtClean="0"/>
              <a:t> ý </a:t>
            </a:r>
            <a:r>
              <a:rPr lang="en-US" baseline="0" dirty="0" err="1" smtClean="0"/>
              <a:t>rằng</a:t>
            </a:r>
            <a:r>
              <a:rPr lang="en-US" baseline="0" dirty="0" smtClean="0"/>
              <a:t>, </a:t>
            </a:r>
            <a:r>
              <a:rPr lang="en-US" baseline="0" dirty="0" err="1" smtClean="0"/>
              <a:t>trong</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này</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Food, Medicine, Treatment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chỉ</a:t>
            </a:r>
            <a:r>
              <a:rPr lang="en-US" baseline="0" dirty="0" smtClean="0"/>
              <a:t> </a:t>
            </a:r>
            <a:r>
              <a:rPr lang="en-US" baseline="0" dirty="0" err="1" smtClean="0"/>
              <a:t>mô</a:t>
            </a:r>
            <a:r>
              <a:rPr lang="en-US" baseline="0" dirty="0" smtClean="0"/>
              <a:t> </a:t>
            </a:r>
            <a:r>
              <a:rPr lang="en-US" baseline="0" dirty="0" err="1" smtClean="0"/>
              <a:t>phỏng</a:t>
            </a:r>
            <a:r>
              <a:rPr lang="en-US" baseline="0" dirty="0" smtClean="0"/>
              <a:t> 1 </a:t>
            </a:r>
            <a:r>
              <a:rPr lang="en-US" baseline="0" dirty="0" err="1" smtClean="0"/>
              <a:t>phần</a:t>
            </a:r>
            <a:r>
              <a:rPr lang="en-US" baseline="0" dirty="0" smtClean="0"/>
              <a:t> </a:t>
            </a:r>
            <a:r>
              <a:rPr lang="en-US" baseline="0" dirty="0" err="1" smtClean="0"/>
              <a:t>nhỏ</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điểm</a:t>
            </a:r>
            <a:r>
              <a:rPr lang="en-US" baseline="0" dirty="0" smtClean="0"/>
              <a:t> </a:t>
            </a:r>
            <a:r>
              <a:rPr lang="en-US" baseline="0" dirty="0" err="1" smtClean="0"/>
              <a:t>của</a:t>
            </a:r>
            <a:r>
              <a:rPr lang="en-US" baseline="0" dirty="0" smtClean="0"/>
              <a:t> </a:t>
            </a:r>
            <a:r>
              <a:rPr lang="en-US" baseline="0" dirty="0" err="1" smtClean="0"/>
              <a:t>thuốc</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và</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có</a:t>
            </a:r>
            <a:r>
              <a:rPr lang="en-US" baseline="0" dirty="0" smtClean="0"/>
              <a:t>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tế</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của</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chỉ</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này</a:t>
            </a:r>
            <a:r>
              <a:rPr lang="en-US" baseline="0" dirty="0" smtClean="0"/>
              <a:t> ở </a:t>
            </a:r>
            <a:r>
              <a:rPr lang="en-US" baseline="0" dirty="0" err="1" smtClean="0"/>
              <a:t>mức</a:t>
            </a:r>
            <a:r>
              <a:rPr lang="en-US" baseline="0" dirty="0" smtClean="0"/>
              <a:t> </a:t>
            </a:r>
            <a:r>
              <a:rPr lang="en-US" baseline="0" dirty="0" err="1" smtClean="0"/>
              <a:t>cơ</a:t>
            </a:r>
            <a:r>
              <a:rPr lang="en-US" baseline="0" dirty="0" smtClean="0"/>
              <a:t> </a:t>
            </a:r>
            <a:r>
              <a:rPr lang="en-US" baseline="0" dirty="0" err="1" smtClean="0"/>
              <a:t>bản</a:t>
            </a:r>
            <a:r>
              <a:rPr lang="en-US" baseline="0" dirty="0" smtClean="0"/>
              <a:t>.</a:t>
            </a:r>
            <a:endParaRPr lang="en-US" dirty="0" smtClean="0"/>
          </a:p>
          <a:p>
            <a:endParaRPr lang="en-US" dirty="0"/>
          </a:p>
        </p:txBody>
      </p:sp>
    </p:spTree>
    <p:extLst>
      <p:ext uri="{BB962C8B-B14F-4D97-AF65-F5344CB8AC3E}">
        <p14:creationId xmlns:p14="http://schemas.microsoft.com/office/powerpoint/2010/main" val="12474523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Dựa</a:t>
            </a:r>
            <a:r>
              <a:rPr lang="en-US" baseline="0" dirty="0" smtClean="0"/>
              <a:t> </a:t>
            </a:r>
            <a:r>
              <a:rPr lang="en-US" baseline="0" dirty="0" err="1" smtClean="0"/>
              <a:t>vào</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Regimen </a:t>
            </a:r>
            <a:r>
              <a:rPr lang="en-US" baseline="0" dirty="0" err="1" smtClean="0"/>
              <a:t>trên</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cơ</a:t>
            </a:r>
            <a:r>
              <a:rPr lang="en-US" baseline="0" dirty="0" smtClean="0"/>
              <a:t> </a:t>
            </a:r>
            <a:r>
              <a:rPr lang="en-US" baseline="0" dirty="0" err="1" smtClean="0"/>
              <a:t>chế</a:t>
            </a:r>
            <a:r>
              <a:rPr lang="en-US" baseline="0" dirty="0" smtClean="0"/>
              <a:t> suggest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ra</a:t>
            </a:r>
            <a:r>
              <a:rPr lang="en-US" baseline="0" dirty="0" smtClean="0"/>
              <a:t> </a:t>
            </a:r>
            <a:r>
              <a:rPr lang="en-US" baseline="0" dirty="0" err="1" smtClean="0"/>
              <a:t>đơn</a:t>
            </a:r>
            <a:r>
              <a:rPr lang="en-US" baseline="0" dirty="0" smtClean="0"/>
              <a:t> </a:t>
            </a:r>
            <a:r>
              <a:rPr lang="en-US" baseline="0" dirty="0" err="1" smtClean="0"/>
              <a:t>thuốc</a:t>
            </a:r>
            <a:r>
              <a:rPr lang="en-US" baseline="0" dirty="0" smtClean="0"/>
              <a:t> </a:t>
            </a:r>
            <a:r>
              <a:rPr lang="en-US" baseline="0" dirty="0" err="1" smtClean="0"/>
              <a:t>từ</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tiêu</a:t>
            </a:r>
            <a:r>
              <a:rPr lang="en-US" baseline="0" dirty="0" smtClean="0"/>
              <a:t> </a:t>
            </a:r>
            <a:r>
              <a:rPr lang="en-US" baseline="0" dirty="0" err="1" smtClean="0"/>
              <a:t>chuẩn</a:t>
            </a:r>
            <a:r>
              <a:rPr lang="en-US" baseline="0" dirty="0" smtClean="0"/>
              <a:t>.</a:t>
            </a:r>
            <a:endParaRPr lang="en-US" dirty="0"/>
          </a:p>
        </p:txBody>
      </p:sp>
    </p:spTree>
    <p:extLst>
      <p:ext uri="{BB962C8B-B14F-4D97-AF65-F5344CB8AC3E}">
        <p14:creationId xmlns:p14="http://schemas.microsoft.com/office/powerpoint/2010/main" val="6558667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Đầu</a:t>
            </a:r>
            <a:r>
              <a:rPr lang="en-US" baseline="0" dirty="0" smtClean="0"/>
              <a:t> </a:t>
            </a:r>
            <a:r>
              <a:rPr lang="en-US" baseline="0" dirty="0" err="1" smtClean="0"/>
              <a:t>tiên</a:t>
            </a:r>
            <a:r>
              <a:rPr lang="en-US" baseline="0" dirty="0" smtClean="0"/>
              <a:t>, </a:t>
            </a:r>
            <a:r>
              <a:rPr lang="en-US" baseline="0" dirty="0" err="1" smtClean="0"/>
              <a:t>khi</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gửi</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kèm</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bệnh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database </a:t>
            </a:r>
            <a:r>
              <a:rPr lang="en-US" baseline="0" dirty="0" err="1" smtClean="0"/>
              <a:t>tìm</a:t>
            </a:r>
            <a:r>
              <a:rPr lang="en-US" baseline="0" dirty="0" smtClean="0"/>
              <a:t> </a:t>
            </a:r>
            <a:r>
              <a:rPr lang="en-US" baseline="0" dirty="0" err="1" smtClean="0"/>
              <a:t>kiếm</a:t>
            </a:r>
            <a:r>
              <a:rPr lang="en-US" baseline="0" dirty="0" smtClean="0"/>
              <a:t> </a:t>
            </a:r>
            <a:r>
              <a:rPr lang="en-US" baseline="0" dirty="0" err="1" smtClean="0"/>
              <a:t>ngày</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từ</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9054470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9227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ìm</a:t>
            </a:r>
            <a:r>
              <a:rPr lang="en-US" baseline="0" dirty="0" smtClean="0"/>
              <a:t> </a:t>
            </a:r>
            <a:r>
              <a:rPr lang="en-US" baseline="0" dirty="0" err="1" smtClean="0"/>
              <a:t>kiếm</a:t>
            </a:r>
            <a:r>
              <a:rPr lang="en-US" baseline="0" dirty="0" smtClean="0"/>
              <a:t> </a:t>
            </a:r>
            <a:r>
              <a:rPr lang="en-US" baseline="0" dirty="0" err="1" smtClean="0"/>
              <a:t>các</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Phase </a:t>
            </a:r>
            <a:r>
              <a:rPr lang="en-US" baseline="0" dirty="0" err="1" smtClean="0"/>
              <a:t>tương</a:t>
            </a:r>
            <a:r>
              <a:rPr lang="en-US" baseline="0" dirty="0" smtClean="0"/>
              <a:t> </a:t>
            </a:r>
            <a:r>
              <a:rPr lang="en-US" baseline="0" dirty="0" err="1" smtClean="0"/>
              <a:t>ứng</a:t>
            </a:r>
            <a:r>
              <a:rPr lang="en-US" baseline="0" dirty="0" smtClean="0"/>
              <a:t> </a:t>
            </a:r>
            <a:r>
              <a:rPr lang="en-US" baseline="0" dirty="0" err="1" smtClean="0"/>
              <a:t>với</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được</a:t>
            </a:r>
            <a:r>
              <a:rPr lang="en-US" baseline="0" dirty="0" smtClean="0"/>
              <a:t> </a:t>
            </a:r>
            <a:r>
              <a:rPr lang="en-US" baseline="0" dirty="0" err="1" smtClean="0"/>
              <a:t>xác</a:t>
            </a:r>
            <a:r>
              <a:rPr lang="en-US" baseline="0" dirty="0" smtClean="0"/>
              <a:t> </a:t>
            </a:r>
            <a:r>
              <a:rPr lang="en-US" baseline="0" dirty="0" err="1" smtClean="0"/>
              <a:t>định</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cần</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là</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a:t>
            </a:r>
            <a:endParaRPr lang="en-US" dirty="0"/>
          </a:p>
        </p:txBody>
      </p:sp>
    </p:spTree>
    <p:extLst>
      <p:ext uri="{BB962C8B-B14F-4D97-AF65-F5344CB8AC3E}">
        <p14:creationId xmlns:p14="http://schemas.microsoft.com/office/powerpoint/2010/main" val="1900823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vi-VN" dirty="0" smtClean="0"/>
              <a:t>Từ</a:t>
            </a:r>
            <a:r>
              <a:rPr lang="vi-VN" baseline="0" dirty="0" smtClean="0"/>
              <a:t> đó, bác sĩ sẽ quyết định bệnh nhân có bị bệnh béo phì hay không.</a:t>
            </a:r>
            <a:endParaRPr lang="en" dirty="0"/>
          </a:p>
        </p:txBody>
      </p:sp>
    </p:spTree>
    <p:extLst>
      <p:ext uri="{BB962C8B-B14F-4D97-AF65-F5344CB8AC3E}">
        <p14:creationId xmlns:p14="http://schemas.microsoft.com/office/powerpoint/2010/main" val="15878262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9705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dirty="0" smtClean="0"/>
              <a:t> </a:t>
            </a:r>
            <a:r>
              <a:rPr lang="en-US" dirty="0" err="1" smtClean="0"/>
              <a:t>trường</a:t>
            </a:r>
            <a:r>
              <a:rPr lang="en-US" baseline="0" dirty="0" smtClean="0"/>
              <a:t> </a:t>
            </a:r>
            <a:r>
              <a:rPr lang="en-US" baseline="0" dirty="0" err="1" smtClean="0"/>
              <a:t>hợp</a:t>
            </a:r>
            <a:r>
              <a:rPr lang="en-US" baseline="0" dirty="0" smtClean="0"/>
              <a:t> </a:t>
            </a:r>
            <a:r>
              <a:rPr lang="en-US" baseline="0" dirty="0" err="1" smtClean="0"/>
              <a:t>tìm</a:t>
            </a:r>
            <a:r>
              <a:rPr lang="en-US" baseline="0" dirty="0" smtClean="0"/>
              <a:t> </a:t>
            </a:r>
            <a:r>
              <a:rPr lang="en-US" baseline="0" dirty="0" err="1" smtClean="0"/>
              <a:t>không</a:t>
            </a:r>
            <a:r>
              <a:rPr lang="en-US" baseline="0" dirty="0" smtClean="0"/>
              <a:t> </a:t>
            </a:r>
            <a:r>
              <a:rPr lang="en-US" baseline="0" dirty="0" err="1" smtClean="0"/>
              <a:t>thấy</a:t>
            </a:r>
            <a:r>
              <a:rPr lang="en-US" baseline="0" dirty="0" smtClean="0"/>
              <a:t> </a:t>
            </a:r>
            <a:r>
              <a:rPr lang="en-US" baseline="0" dirty="0" err="1" smtClean="0"/>
              <a:t>phác</a:t>
            </a:r>
            <a:r>
              <a:rPr lang="en-US" baseline="0" dirty="0" smtClean="0"/>
              <a:t> </a:t>
            </a:r>
            <a:r>
              <a:rPr lang="en-US" baseline="0" dirty="0" err="1" smtClean="0"/>
              <a:t>đồ</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không</a:t>
            </a:r>
            <a:r>
              <a:rPr lang="en-US" baseline="0" dirty="0" smtClean="0"/>
              <a:t> </a:t>
            </a:r>
            <a:r>
              <a:rPr lang="en-US" baseline="0" dirty="0" err="1" smtClean="0"/>
              <a:t>thể</a:t>
            </a:r>
            <a:r>
              <a:rPr lang="en-US" baseline="0" dirty="0" smtClean="0"/>
              <a:t> suggest.</a:t>
            </a:r>
            <a:endParaRPr lang="en-US" dirty="0"/>
          </a:p>
        </p:txBody>
      </p:sp>
    </p:spTree>
    <p:extLst>
      <p:ext uri="{BB962C8B-B14F-4D97-AF65-F5344CB8AC3E}">
        <p14:creationId xmlns:p14="http://schemas.microsoft.com/office/powerpoint/2010/main" val="42898107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bằng</a:t>
            </a:r>
            <a:r>
              <a:rPr lang="en-US" baseline="0" dirty="0" smtClean="0"/>
              <a:t> </a:t>
            </a:r>
            <a:r>
              <a:rPr lang="en-US" baseline="0" dirty="0" err="1" smtClean="0"/>
              <a:t>cách</a:t>
            </a:r>
            <a:r>
              <a:rPr lang="en-US" baseline="0" dirty="0" smtClean="0"/>
              <a:t> </a:t>
            </a:r>
            <a:r>
              <a:rPr lang="en-US" baseline="0" dirty="0" err="1" smtClean="0"/>
              <a:t>lấy</a:t>
            </a:r>
            <a:r>
              <a:rPr lang="en-US" baseline="0" dirty="0" smtClean="0"/>
              <a:t> phase </a:t>
            </a:r>
            <a:r>
              <a:rPr lang="en-US" baseline="0" dirty="0" err="1" smtClean="0"/>
              <a:t>có</a:t>
            </a:r>
            <a:r>
              <a:rPr lang="en-US" baseline="0" dirty="0" smtClean="0"/>
              <a:t> </a:t>
            </a:r>
            <a:r>
              <a:rPr lang="en-US" baseline="0" dirty="0" err="1" smtClean="0"/>
              <a:t>tổng</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lớn</a:t>
            </a:r>
            <a:r>
              <a:rPr lang="en-US" baseline="0" dirty="0" smtClean="0"/>
              <a:t> </a:t>
            </a:r>
            <a:r>
              <a:rPr lang="en-US" baseline="0" dirty="0" err="1" smtClean="0"/>
              <a:t>hơn</a:t>
            </a:r>
            <a:r>
              <a:rPr lang="en-US" baseline="0" dirty="0" smtClean="0"/>
              <a:t> </a:t>
            </a:r>
            <a:r>
              <a:rPr lang="en-US" baseline="0" dirty="0" err="1" smtClean="0"/>
              <a:t>hoặc</a:t>
            </a:r>
            <a:r>
              <a:rPr lang="en-US" baseline="0" dirty="0" smtClean="0"/>
              <a:t> </a:t>
            </a:r>
            <a:r>
              <a:rPr lang="en-US" baseline="0" dirty="0" err="1" smtClean="0"/>
              <a:t>bằng</a:t>
            </a:r>
            <a:r>
              <a:rPr lang="en-US" baseline="0" dirty="0" smtClean="0"/>
              <a:t> </a:t>
            </a:r>
            <a:r>
              <a:rPr lang="en-US" baseline="0" dirty="0" err="1" smtClean="0"/>
              <a:t>gần</a:t>
            </a:r>
            <a:r>
              <a:rPr lang="en-US" baseline="0" dirty="0" smtClean="0"/>
              <a:t> </a:t>
            </a:r>
            <a:r>
              <a:rPr lang="en-US" baseline="0" dirty="0" err="1" smtClean="0"/>
              <a:t>nhất</a:t>
            </a:r>
            <a:r>
              <a:rPr lang="en-US" baseline="0" dirty="0" smtClean="0"/>
              <a:t> </a:t>
            </a:r>
            <a:r>
              <a:rPr lang="en-US" baseline="0" dirty="0" err="1" smtClean="0"/>
              <a:t>với</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endParaRPr lang="en-US" dirty="0"/>
          </a:p>
        </p:txBody>
      </p:sp>
    </p:spTree>
    <p:extLst>
      <p:ext uri="{BB962C8B-B14F-4D97-AF65-F5344CB8AC3E}">
        <p14:creationId xmlns:p14="http://schemas.microsoft.com/office/powerpoint/2010/main" val="49150553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Ngược</a:t>
            </a:r>
            <a:r>
              <a:rPr lang="en-US" baseline="0" dirty="0" smtClean="0"/>
              <a:t> </a:t>
            </a:r>
            <a:r>
              <a:rPr lang="en-US" baseline="0" dirty="0" err="1" smtClean="0"/>
              <a:t>lại</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lấy</a:t>
            </a:r>
            <a:r>
              <a:rPr lang="en-US" baseline="0" dirty="0" smtClean="0"/>
              <a:t> </a:t>
            </a:r>
            <a:r>
              <a:rPr lang="en-US" baseline="0" dirty="0" err="1" smtClean="0"/>
              <a:t>số</a:t>
            </a:r>
            <a:r>
              <a:rPr lang="en-US" baseline="0" dirty="0" smtClean="0"/>
              <a:t> </a:t>
            </a:r>
            <a:r>
              <a:rPr lang="en-US" baseline="0" dirty="0" err="1" smtClean="0"/>
              <a:t>ngày</a:t>
            </a:r>
            <a:r>
              <a:rPr lang="en-US" baseline="0" dirty="0" smtClean="0"/>
              <a:t> </a:t>
            </a:r>
            <a:r>
              <a:rPr lang="en-US" baseline="0" dirty="0" err="1" smtClean="0"/>
              <a:t>đã</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 so </a:t>
            </a:r>
            <a:r>
              <a:rPr lang="en-US" baseline="0" dirty="0" err="1" smtClean="0"/>
              <a:t>khớp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trường</a:t>
            </a:r>
            <a:r>
              <a:rPr lang="en-US" baseline="0" dirty="0" smtClean="0"/>
              <a:t> </a:t>
            </a:r>
            <a:r>
              <a:rPr lang="en-US" baseline="0" dirty="0" err="1" smtClean="0"/>
              <a:t>numberOfday</a:t>
            </a:r>
            <a:r>
              <a:rPr lang="en-US" baseline="0" dirty="0" smtClean="0"/>
              <a:t> </a:t>
            </a:r>
            <a:r>
              <a:rPr lang="en-US" baseline="0" dirty="0" err="1" smtClean="0"/>
              <a:t>và</a:t>
            </a:r>
            <a:r>
              <a:rPr lang="en-US" baseline="0" dirty="0" smtClean="0"/>
              <a:t> </a:t>
            </a:r>
            <a:r>
              <a:rPr lang="en-US" baseline="0" dirty="0" err="1" smtClean="0"/>
              <a:t>phaseOrder</a:t>
            </a:r>
            <a:r>
              <a:rPr lang="en-US" baseline="0" dirty="0" smtClean="0"/>
              <a:t> </a:t>
            </a:r>
            <a:r>
              <a:rPr lang="en-US" baseline="0" dirty="0" err="1" smtClean="0"/>
              <a:t>để</a:t>
            </a:r>
            <a:r>
              <a:rPr lang="en-US" baseline="0" dirty="0" smtClean="0"/>
              <a:t> </a:t>
            </a:r>
            <a:r>
              <a:rPr lang="en-US" baseline="0" dirty="0" err="1" smtClean="0"/>
              <a:t>tìm</a:t>
            </a:r>
            <a:r>
              <a:rPr lang="en-US" baseline="0" dirty="0" smtClean="0"/>
              <a:t> </a:t>
            </a:r>
            <a:r>
              <a:rPr lang="en-US" baseline="0" dirty="0" err="1" smtClean="0"/>
              <a:t>ra</a:t>
            </a:r>
            <a:r>
              <a:rPr lang="en-US" baseline="0" dirty="0" smtClean="0"/>
              <a:t> phase </a:t>
            </a:r>
            <a:r>
              <a:rPr lang="en-US" baseline="0" dirty="0" err="1" smtClean="0"/>
              <a:t>thích</a:t>
            </a:r>
            <a:r>
              <a:rPr lang="en-US" baseline="0" dirty="0" smtClean="0"/>
              <a:t> </a:t>
            </a:r>
            <a:r>
              <a:rPr lang="en-US" baseline="0" dirty="0" err="1" smtClean="0"/>
              <a:t>hợp</a:t>
            </a:r>
            <a:r>
              <a:rPr lang="en-US" baseline="0" dirty="0" smtClean="0"/>
              <a:t>. </a:t>
            </a:r>
            <a:r>
              <a:rPr lang="en-US" baseline="0" dirty="0" err="1" smtClean="0"/>
              <a:t>Để</a:t>
            </a:r>
            <a:r>
              <a:rPr lang="en-US" baseline="0" dirty="0" smtClean="0"/>
              <a:t> </a:t>
            </a:r>
            <a:r>
              <a:rPr lang="en-US" baseline="0" dirty="0" err="1" smtClean="0"/>
              <a:t>dễ</a:t>
            </a:r>
            <a:r>
              <a:rPr lang="en-US" baseline="0" dirty="0" smtClean="0"/>
              <a:t> </a:t>
            </a:r>
            <a:r>
              <a:rPr lang="en-US" baseline="0" dirty="0" err="1" smtClean="0"/>
              <a:t>hiểu</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được</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a:t>
            </a:r>
            <a:r>
              <a:rPr lang="en-US" baseline="0" dirty="0" err="1" smtClean="0"/>
              <a:t>bằng</a:t>
            </a:r>
            <a:r>
              <a:rPr lang="en-US" baseline="0" dirty="0" smtClean="0"/>
              <a:t> </a:t>
            </a:r>
            <a:r>
              <a:rPr lang="en-US" baseline="0" dirty="0" err="1" smtClean="0"/>
              <a:t>bảng</a:t>
            </a:r>
            <a:r>
              <a:rPr lang="en-US" baseline="0" dirty="0" smtClean="0"/>
              <a:t> so </a:t>
            </a:r>
            <a:r>
              <a:rPr lang="en-US" baseline="0" dirty="0" err="1" smtClean="0"/>
              <a:t>khớp</a:t>
            </a:r>
            <a:r>
              <a:rPr lang="en-US" baseline="0" dirty="0" smtClean="0"/>
              <a:t> </a:t>
            </a:r>
            <a:r>
              <a:rPr lang="en-US" baseline="0" dirty="0" err="1" smtClean="0"/>
              <a:t>trên</a:t>
            </a:r>
            <a:r>
              <a:rPr lang="en-US" baseline="0" dirty="0" smtClean="0"/>
              <a:t> </a:t>
            </a:r>
            <a:r>
              <a:rPr lang="en-US" baseline="0" dirty="0" err="1" smtClean="0"/>
              <a:t>đây</a:t>
            </a:r>
            <a:r>
              <a:rPr lang="en-US" baseline="0" dirty="0" smtClean="0"/>
              <a:t>.</a:t>
            </a:r>
            <a:endParaRPr lang="en-US" dirty="0"/>
          </a:p>
        </p:txBody>
      </p:sp>
    </p:spTree>
    <p:extLst>
      <p:ext uri="{BB962C8B-B14F-4D97-AF65-F5344CB8AC3E}">
        <p14:creationId xmlns:p14="http://schemas.microsoft.com/office/powerpoint/2010/main" val="35998445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Từ</a:t>
            </a:r>
            <a:r>
              <a:rPr lang="en-US" baseline="0" dirty="0" smtClean="0"/>
              <a:t> </a:t>
            </a:r>
            <a:r>
              <a:rPr lang="en-US" baseline="0" dirty="0" err="1" smtClean="0"/>
              <a:t>đó</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a:t>
            </a:r>
            <a:r>
              <a:rPr lang="en-US" baseline="0" dirty="0" err="1" smtClean="0"/>
              <a:t>truy</a:t>
            </a:r>
            <a:r>
              <a:rPr lang="en-US" baseline="0" dirty="0" smtClean="0"/>
              <a:t> </a:t>
            </a:r>
            <a:r>
              <a:rPr lang="en-US" baseline="0" dirty="0" err="1" smtClean="0"/>
              <a:t>vấn</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a:t>
            </a:r>
            <a:r>
              <a:rPr lang="en-US" baseline="0" dirty="0" err="1" smtClean="0"/>
              <a:t>thức</a:t>
            </a:r>
            <a:r>
              <a:rPr lang="en-US" baseline="0" dirty="0" smtClean="0"/>
              <a:t> </a:t>
            </a:r>
            <a:r>
              <a:rPr lang="en-US" baseline="0" dirty="0" err="1" smtClean="0"/>
              <a:t>ăn</a:t>
            </a:r>
            <a:r>
              <a:rPr lang="en-US" baseline="0" dirty="0" smtClean="0"/>
              <a:t>, </a:t>
            </a:r>
            <a:r>
              <a:rPr lang="en-US" baseline="0" dirty="0" err="1" smtClean="0"/>
              <a:t>thuốc</a:t>
            </a:r>
            <a:r>
              <a:rPr lang="en-US" baseline="0" dirty="0" smtClean="0"/>
              <a:t> </a:t>
            </a:r>
            <a:r>
              <a:rPr lang="en-US" baseline="0" dirty="0" err="1" smtClean="0"/>
              <a:t>uống</a:t>
            </a:r>
            <a:r>
              <a:rPr lang="en-US" baseline="0" dirty="0" smtClean="0"/>
              <a:t>, </a:t>
            </a:r>
            <a:r>
              <a:rPr lang="en-US" baseline="0" dirty="0" err="1" smtClean="0"/>
              <a:t>bài</a:t>
            </a:r>
            <a:r>
              <a:rPr lang="en-US" baseline="0" dirty="0" smtClean="0"/>
              <a:t> </a:t>
            </a:r>
            <a:r>
              <a:rPr lang="en-US" baseline="0" dirty="0" err="1" smtClean="0"/>
              <a:t>tập</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sẵn</a:t>
            </a:r>
            <a:r>
              <a:rPr lang="en-US" baseline="0" dirty="0" smtClean="0"/>
              <a:t> </a:t>
            </a:r>
            <a:r>
              <a:rPr lang="en-US" baseline="0" dirty="0" err="1" smtClean="0"/>
              <a:t>trong</a:t>
            </a:r>
            <a:r>
              <a:rPr lang="en-US" baseline="0" dirty="0" smtClean="0"/>
              <a:t> </a:t>
            </a:r>
            <a:r>
              <a:rPr lang="en-US" baseline="0" dirty="0" err="1" smtClean="0"/>
              <a:t>giai</a:t>
            </a:r>
            <a:r>
              <a:rPr lang="en-US" baseline="0" dirty="0" smtClean="0"/>
              <a:t> </a:t>
            </a:r>
            <a:r>
              <a:rPr lang="en-US" baseline="0" dirty="0" err="1" smtClean="0"/>
              <a:t>đoạn</a:t>
            </a:r>
            <a:r>
              <a:rPr lang="en-US" baseline="0" dirty="0" smtClean="0"/>
              <a:t> </a:t>
            </a:r>
            <a:r>
              <a:rPr lang="en-US" baseline="0" dirty="0" err="1" smtClean="0"/>
              <a:t>này</a:t>
            </a:r>
            <a:r>
              <a:rPr lang="en-US" baseline="0" dirty="0" smtClean="0"/>
              <a:t> </a:t>
            </a:r>
            <a:r>
              <a:rPr lang="en-US" baseline="0" dirty="0" err="1" smtClean="0"/>
              <a:t>và</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 </a:t>
            </a:r>
            <a:r>
              <a:rPr lang="en-US" baseline="0" dirty="0" err="1" smtClean="0"/>
              <a:t>kết</a:t>
            </a:r>
            <a:r>
              <a:rPr lang="en-US" baseline="0" dirty="0" smtClean="0"/>
              <a:t> </a:t>
            </a:r>
            <a:r>
              <a:rPr lang="en-US" baseline="0" dirty="0" err="1" smtClean="0"/>
              <a:t>quả</a:t>
            </a:r>
            <a:r>
              <a:rPr lang="en-US" baseline="0" dirty="0" smtClean="0"/>
              <a:t> </a:t>
            </a:r>
            <a:r>
              <a:rPr lang="en-US" baseline="0" dirty="0" err="1" smtClean="0"/>
              <a:t>trên</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 web </a:t>
            </a:r>
            <a:r>
              <a:rPr lang="en-US" baseline="0" dirty="0" err="1" smtClean="0"/>
              <a:t>của</a:t>
            </a:r>
            <a:r>
              <a:rPr lang="en-US" baseline="0" dirty="0" smtClean="0"/>
              <a:t> </a:t>
            </a:r>
            <a:r>
              <a:rPr lang="en-US" baseline="0" dirty="0" err="1" smtClean="0"/>
              <a:t>bác</a:t>
            </a:r>
            <a:r>
              <a:rPr lang="en-US" baseline="0" dirty="0" smtClean="0"/>
              <a:t> </a:t>
            </a:r>
            <a:r>
              <a:rPr lang="en-US" baseline="0" dirty="0" err="1" smtClean="0"/>
              <a:t>sĩ</a:t>
            </a:r>
            <a:r>
              <a:rPr lang="en-US" baseline="0" dirty="0" smtClean="0"/>
              <a:t>.</a:t>
            </a:r>
            <a:endParaRPr lang="en-US" dirty="0"/>
          </a:p>
        </p:txBody>
      </p:sp>
    </p:spTree>
    <p:extLst>
      <p:ext uri="{BB962C8B-B14F-4D97-AF65-F5344CB8AC3E}">
        <p14:creationId xmlns:p14="http://schemas.microsoft.com/office/powerpoint/2010/main" val="24608767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Trong</a:t>
            </a:r>
            <a:r>
              <a:rPr lang="en-US" baseline="0" dirty="0" smtClean="0"/>
              <a:t> </a:t>
            </a:r>
            <a:r>
              <a:rPr lang="en-US" baseline="0" dirty="0" err="1" smtClean="0"/>
              <a:t>trường</a:t>
            </a:r>
            <a:r>
              <a:rPr lang="en-US" baseline="0" dirty="0" smtClean="0"/>
              <a:t> </a:t>
            </a:r>
            <a:r>
              <a:rPr lang="en-US" baseline="0" dirty="0" err="1" smtClean="0"/>
              <a:t>hợp</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phát</a:t>
            </a:r>
            <a:r>
              <a:rPr lang="en-US" baseline="0" dirty="0" smtClean="0"/>
              <a:t> </a:t>
            </a:r>
            <a:r>
              <a:rPr lang="en-US" baseline="0" dirty="0" err="1" smtClean="0"/>
              <a:t>hiện</a:t>
            </a:r>
            <a:r>
              <a:rPr lang="en-US" baseline="0" dirty="0" smtClean="0"/>
              <a:t> </a:t>
            </a:r>
            <a:r>
              <a:rPr lang="en-US" baseline="0" dirty="0" err="1" smtClean="0"/>
              <a:t>yêu</a:t>
            </a:r>
            <a:r>
              <a:rPr lang="en-US" baseline="0" dirty="0" smtClean="0"/>
              <a:t> </a:t>
            </a:r>
            <a:r>
              <a:rPr lang="en-US" baseline="0" dirty="0" err="1" smtClean="0"/>
              <a:t>cầu</a:t>
            </a:r>
            <a:r>
              <a:rPr lang="en-US" baseline="0" dirty="0" smtClean="0"/>
              <a:t> suggest </a:t>
            </a:r>
            <a:r>
              <a:rPr lang="en-US" baseline="0" dirty="0" err="1" smtClean="0"/>
              <a:t>có</a:t>
            </a:r>
            <a:r>
              <a:rPr lang="en-US" baseline="0" dirty="0" smtClean="0"/>
              <a:t> </a:t>
            </a:r>
            <a:r>
              <a:rPr lang="en-US" baseline="0" dirty="0" err="1" smtClean="0"/>
              <a:t>bệnh</a:t>
            </a:r>
            <a:r>
              <a:rPr lang="en-US" baseline="0" dirty="0" smtClean="0"/>
              <a:t> </a:t>
            </a:r>
            <a:r>
              <a:rPr lang="en-US" baseline="0" dirty="0" err="1" smtClean="0"/>
              <a:t>khác</a:t>
            </a:r>
            <a:r>
              <a:rPr lang="en-US" baseline="0" dirty="0" smtClean="0"/>
              <a:t> </a:t>
            </a:r>
            <a:r>
              <a:rPr lang="en-US" baseline="0" dirty="0" err="1" smtClean="0"/>
              <a:t>với</a:t>
            </a:r>
            <a:r>
              <a:rPr lang="en-US" baseline="0" dirty="0" smtClean="0"/>
              <a:t> </a:t>
            </a:r>
            <a:r>
              <a:rPr lang="en-US" baseline="0" dirty="0" err="1" smtClean="0"/>
              <a:t>bệnh</a:t>
            </a:r>
            <a:r>
              <a:rPr lang="en-US" baseline="0" dirty="0" smtClean="0"/>
              <a:t> </a:t>
            </a:r>
            <a:r>
              <a:rPr lang="en-US" baseline="0" dirty="0" err="1" smtClean="0"/>
              <a:t>trong</a:t>
            </a:r>
            <a:r>
              <a:rPr lang="en-US" baseline="0" dirty="0" smtClean="0"/>
              <a:t> </a:t>
            </a:r>
            <a:r>
              <a:rPr lang="en-US" baseline="0" dirty="0" err="1" smtClean="0"/>
              <a:t>hồ</a:t>
            </a:r>
            <a:r>
              <a:rPr lang="en-US" baseline="0" dirty="0" smtClean="0"/>
              <a:t> </a:t>
            </a:r>
            <a:r>
              <a:rPr lang="en-US" baseline="0" dirty="0" err="1" smtClean="0"/>
              <a:t>sơ</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ở </a:t>
            </a:r>
            <a:r>
              <a:rPr lang="en-US" baseline="0" dirty="0" err="1" smtClean="0"/>
              <a:t>đây</a:t>
            </a:r>
            <a:r>
              <a:rPr lang="en-US" baseline="0" dirty="0" smtClean="0"/>
              <a:t> </a:t>
            </a:r>
            <a:r>
              <a:rPr lang="en-US" baseline="0" dirty="0" err="1" smtClean="0"/>
              <a:t>là</a:t>
            </a:r>
            <a:r>
              <a:rPr lang="en-US" baseline="0" dirty="0" smtClean="0"/>
              <a:t> </a:t>
            </a:r>
            <a:r>
              <a:rPr lang="en-US" baseline="0" dirty="0" err="1" smtClean="0"/>
              <a:t>giá</a:t>
            </a:r>
            <a:r>
              <a:rPr lang="en-US" baseline="0" dirty="0" smtClean="0"/>
              <a:t> </a:t>
            </a:r>
            <a:r>
              <a:rPr lang="en-US" baseline="0" dirty="0" err="1" smtClean="0"/>
              <a:t>trị</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illness </a:t>
            </a:r>
            <a:r>
              <a:rPr lang="en-US" baseline="0" dirty="0" err="1" smtClean="0"/>
              <a:t>trong</a:t>
            </a:r>
            <a:r>
              <a:rPr lang="en-US" baseline="0" dirty="0" smtClean="0"/>
              <a:t> </a:t>
            </a:r>
            <a:r>
              <a:rPr lang="en-US" baseline="0" dirty="0" err="1" smtClean="0"/>
              <a:t>thực</a:t>
            </a:r>
            <a:r>
              <a:rPr lang="en-US" baseline="0" dirty="0" smtClean="0"/>
              <a:t> </a:t>
            </a:r>
            <a:r>
              <a:rPr lang="en-US" baseline="0" dirty="0" err="1" smtClean="0"/>
              <a:t>thể</a:t>
            </a:r>
            <a:r>
              <a:rPr lang="en-US" baseline="0" dirty="0" smtClean="0"/>
              <a:t> </a:t>
            </a:r>
            <a:r>
              <a:rPr lang="en-US" baseline="0" dirty="0" err="1" smtClean="0"/>
              <a:t>MedicalRecord</a:t>
            </a:r>
            <a:r>
              <a:rPr lang="en-US" baseline="0" dirty="0" smtClean="0"/>
              <a:t>.</a:t>
            </a:r>
            <a:endParaRPr lang="en-US" dirty="0"/>
          </a:p>
        </p:txBody>
      </p:sp>
    </p:spTree>
    <p:extLst>
      <p:ext uri="{BB962C8B-B14F-4D97-AF65-F5344CB8AC3E}">
        <p14:creationId xmlns:p14="http://schemas.microsoft.com/office/powerpoint/2010/main" val="32431550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22426273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Hệ</a:t>
            </a:r>
            <a:r>
              <a:rPr lang="en-US" baseline="0" dirty="0" smtClean="0"/>
              <a:t> </a:t>
            </a:r>
            <a:r>
              <a:rPr lang="en-US" baseline="0" dirty="0" err="1" smtClean="0"/>
              <a:t>thống</a:t>
            </a:r>
            <a:r>
              <a:rPr lang="en-US" baseline="0" dirty="0" smtClean="0"/>
              <a:t> </a:t>
            </a:r>
            <a:r>
              <a:rPr lang="en-US" baseline="0" dirty="0" err="1" smtClean="0"/>
              <a:t>sẽ</a:t>
            </a:r>
            <a:r>
              <a:rPr lang="en-US" baseline="0" dirty="0" smtClean="0"/>
              <a:t> </a:t>
            </a:r>
            <a:r>
              <a:rPr lang="en-US" baseline="0" dirty="0" err="1" smtClean="0"/>
              <a:t>hiểu</a:t>
            </a:r>
            <a:r>
              <a:rPr lang="en-US" baseline="0" dirty="0" smtClean="0"/>
              <a:t> </a:t>
            </a:r>
            <a:r>
              <a:rPr lang="en-US" baseline="0" dirty="0" err="1" smtClean="0"/>
              <a:t>rằng</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đã</a:t>
            </a:r>
            <a:r>
              <a:rPr lang="en-US" baseline="0" dirty="0" smtClean="0"/>
              <a:t> </a:t>
            </a:r>
            <a:r>
              <a:rPr lang="en-US" baseline="0" dirty="0" err="1" smtClean="0"/>
              <a:t>hết</a:t>
            </a:r>
            <a:r>
              <a:rPr lang="en-US" baseline="0" dirty="0" smtClean="0"/>
              <a:t> </a:t>
            </a:r>
            <a:r>
              <a:rPr lang="en-US" baseline="0" dirty="0" err="1" smtClean="0"/>
              <a:t>mắc</a:t>
            </a:r>
            <a:r>
              <a:rPr lang="en-US" baseline="0" dirty="0" smtClean="0"/>
              <a:t> </a:t>
            </a:r>
            <a:r>
              <a:rPr lang="en-US" baseline="0" dirty="0" err="1" smtClean="0"/>
              <a:t>bệnh</a:t>
            </a:r>
            <a:r>
              <a:rPr lang="en-US" baseline="0" dirty="0" smtClean="0"/>
              <a:t> FAT-2, </a:t>
            </a:r>
            <a:r>
              <a:rPr lang="en-US" baseline="0" dirty="0" err="1" smtClean="0"/>
              <a:t>thay</a:t>
            </a:r>
            <a:r>
              <a:rPr lang="en-US" baseline="0" dirty="0" smtClean="0"/>
              <a:t> </a:t>
            </a:r>
            <a:r>
              <a:rPr lang="en-US" baseline="0" dirty="0" err="1" smtClean="0"/>
              <a:t>vào</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bệnh</a:t>
            </a:r>
            <a:r>
              <a:rPr lang="en-US" baseline="0" dirty="0" smtClean="0"/>
              <a:t> FAT-1 </a:t>
            </a:r>
            <a:r>
              <a:rPr lang="en-US" baseline="0" dirty="0" err="1" smtClean="0"/>
              <a:t>và</a:t>
            </a:r>
            <a:r>
              <a:rPr lang="en-US" baseline="0" dirty="0" smtClean="0"/>
              <a:t> </a:t>
            </a:r>
            <a:r>
              <a:rPr lang="en-US" baseline="0" dirty="0" err="1" smtClean="0"/>
              <a:t>lấy</a:t>
            </a:r>
            <a:r>
              <a:rPr lang="en-US" baseline="0" dirty="0" smtClean="0"/>
              <a:t> </a:t>
            </a:r>
            <a:r>
              <a:rPr lang="en-US" baseline="0" dirty="0" err="1" smtClean="0"/>
              <a:t>danh</a:t>
            </a:r>
            <a:r>
              <a:rPr lang="en-US" baseline="0" dirty="0" smtClean="0"/>
              <a:t> </a:t>
            </a:r>
            <a:r>
              <a:rPr lang="en-US" baseline="0" dirty="0" err="1" smtClean="0"/>
              <a:t>sách</a:t>
            </a:r>
            <a:r>
              <a:rPr lang="en-US" baseline="0" dirty="0" smtClean="0"/>
              <a:t> suggest </a:t>
            </a:r>
            <a:r>
              <a:rPr lang="en-US" baseline="0" dirty="0" err="1" smtClean="0"/>
              <a:t>của</a:t>
            </a:r>
            <a:r>
              <a:rPr lang="en-US" baseline="0" dirty="0" smtClean="0"/>
              <a:t> phase </a:t>
            </a:r>
            <a:r>
              <a:rPr lang="en-US" baseline="0" dirty="0" err="1" smtClean="0"/>
              <a:t>đầu</a:t>
            </a:r>
            <a:r>
              <a:rPr lang="en-US" baseline="0" dirty="0" smtClean="0"/>
              <a:t> </a:t>
            </a:r>
            <a:r>
              <a:rPr lang="en-US" baseline="0" dirty="0" err="1" smtClean="0"/>
              <a:t>tiên</a:t>
            </a:r>
            <a:r>
              <a:rPr lang="en-US" baseline="0" dirty="0" smtClean="0"/>
              <a:t> </a:t>
            </a:r>
            <a:r>
              <a:rPr lang="en-US" baseline="0" dirty="0" err="1" smtClean="0"/>
              <a:t>trả</a:t>
            </a:r>
            <a:r>
              <a:rPr lang="en-US" baseline="0" dirty="0" smtClean="0"/>
              <a:t> </a:t>
            </a:r>
            <a:r>
              <a:rPr lang="en-US" baseline="0" dirty="0" err="1" smtClean="0"/>
              <a:t>về</a:t>
            </a:r>
            <a:r>
              <a:rPr lang="en-US" baseline="0" dirty="0" smtClean="0"/>
              <a:t>.</a:t>
            </a:r>
            <a:endParaRPr lang="en-US" dirty="0"/>
          </a:p>
        </p:txBody>
      </p:sp>
    </p:spTree>
    <p:extLst>
      <p:ext uri="{BB962C8B-B14F-4D97-AF65-F5344CB8AC3E}">
        <p14:creationId xmlns:p14="http://schemas.microsoft.com/office/powerpoint/2010/main" val="4832398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dirty="0" smtClean="0"/>
          </a:p>
          <a:p>
            <a:r>
              <a:rPr lang="en-US" dirty="0" err="1" smtClean="0"/>
              <a:t>Sau</a:t>
            </a:r>
            <a:r>
              <a:rPr lang="en-US" baseline="0" dirty="0" smtClean="0"/>
              <a:t> </a:t>
            </a:r>
            <a:r>
              <a:rPr lang="en-US" baseline="0" dirty="0" err="1" smtClean="0"/>
              <a:t>đây</a:t>
            </a:r>
            <a:r>
              <a:rPr lang="en-US" baseline="0" dirty="0" smtClean="0"/>
              <a:t> </a:t>
            </a:r>
            <a:r>
              <a:rPr lang="en-US" baseline="0" dirty="0" err="1" smtClean="0"/>
              <a:t>chúng</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demo </a:t>
            </a:r>
            <a:r>
              <a:rPr lang="en-US" baseline="0" dirty="0" err="1" smtClean="0"/>
              <a:t>tình</a:t>
            </a:r>
            <a:r>
              <a:rPr lang="en-US" baseline="0" dirty="0" smtClean="0"/>
              <a:t> </a:t>
            </a:r>
            <a:r>
              <a:rPr lang="en-US" baseline="0" dirty="0" err="1" smtClean="0"/>
              <a:t>huống</a:t>
            </a:r>
            <a:r>
              <a:rPr lang="en-US" baseline="0" dirty="0" smtClean="0"/>
              <a:t> </a:t>
            </a:r>
            <a:r>
              <a:rPr lang="en-US" baseline="0" dirty="0" err="1" smtClean="0"/>
              <a:t>giả</a:t>
            </a:r>
            <a:r>
              <a:rPr lang="en-US" baseline="0" dirty="0" smtClean="0"/>
              <a:t> </a:t>
            </a:r>
            <a:r>
              <a:rPr lang="en-US" baseline="0" dirty="0" err="1" smtClean="0"/>
              <a:t>định</a:t>
            </a:r>
            <a:r>
              <a:rPr lang="en-US" baseline="0" dirty="0" smtClean="0"/>
              <a:t> </a:t>
            </a:r>
            <a:r>
              <a:rPr lang="en-US" baseline="0" dirty="0" err="1" smtClean="0"/>
              <a:t>như</a:t>
            </a:r>
            <a:r>
              <a:rPr lang="en-US" baseline="0" dirty="0" smtClean="0"/>
              <a:t> </a:t>
            </a:r>
            <a:r>
              <a:rPr lang="en-US" baseline="0" dirty="0" err="1" smtClean="0"/>
              <a:t>sau</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Quy</a:t>
            </a:r>
            <a:r>
              <a:rPr lang="en-US" baseline="0" dirty="0" smtClean="0"/>
              <a:t> </a:t>
            </a:r>
            <a:r>
              <a:rPr lang="en-US" baseline="0" dirty="0" err="1" smtClean="0"/>
              <a:t>đến</a:t>
            </a:r>
            <a:r>
              <a:rPr lang="en-US" baseline="0" dirty="0" smtClean="0"/>
              <a:t> </a:t>
            </a:r>
            <a:r>
              <a:rPr lang="en-US" baseline="0" dirty="0" err="1" smtClean="0"/>
              <a:t>bệnh</a:t>
            </a:r>
            <a:r>
              <a:rPr lang="en-US" baseline="0" dirty="0" smtClean="0"/>
              <a:t> </a:t>
            </a:r>
            <a:r>
              <a:rPr lang="en-US" baseline="0" dirty="0" err="1" smtClean="0"/>
              <a:t>viện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béo</a:t>
            </a:r>
            <a:r>
              <a:rPr lang="en-US" baseline="0" dirty="0" smtClean="0"/>
              <a:t> </a:t>
            </a:r>
            <a:r>
              <a:rPr lang="en-US" baseline="0" dirty="0" err="1" smtClean="0"/>
              <a:t>phì</a:t>
            </a:r>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đăng</a:t>
            </a:r>
            <a:r>
              <a:rPr lang="en-US" baseline="0" dirty="0" smtClean="0"/>
              <a:t> </a:t>
            </a:r>
            <a:r>
              <a:rPr lang="en-US" baseline="0" dirty="0" err="1" smtClean="0"/>
              <a:t>kí</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y </a:t>
            </a:r>
            <a:r>
              <a:rPr lang="en-US" baseline="0" dirty="0" err="1" smtClean="0"/>
              <a:t>tá</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endParaRPr lang="en-US" baseline="0" dirty="0" smtClean="0"/>
          </a:p>
          <a:p>
            <a:r>
              <a:rPr lang="en-US" baseline="0" dirty="0" smtClean="0"/>
              <a:t>----</a:t>
            </a:r>
          </a:p>
          <a:p>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tiếp</a:t>
            </a:r>
            <a:r>
              <a:rPr lang="en-US" baseline="0" dirty="0" smtClean="0"/>
              <a:t> </a:t>
            </a:r>
            <a:r>
              <a:rPr lang="en-US" baseline="0" dirty="0" err="1" smtClean="0"/>
              <a:t>tục</a:t>
            </a:r>
            <a:r>
              <a:rPr lang="en-US" baseline="0" dirty="0" smtClean="0"/>
              <a:t> </a:t>
            </a:r>
            <a:r>
              <a:rPr lang="en-US" baseline="0" dirty="0" err="1" smtClean="0"/>
              <a:t>chuyển</a:t>
            </a:r>
            <a:r>
              <a:rPr lang="en-US" baseline="0" dirty="0" smtClean="0"/>
              <a:t> sang </a:t>
            </a:r>
            <a:r>
              <a:rPr lang="en-US" baseline="0" dirty="0" err="1" smtClean="0"/>
              <a:t>giao</a:t>
            </a:r>
            <a:r>
              <a:rPr lang="en-US" baseline="0" dirty="0" smtClean="0"/>
              <a:t> </a:t>
            </a:r>
            <a:r>
              <a:rPr lang="en-US" baseline="0" dirty="0" err="1" smtClean="0"/>
              <a:t>diện</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dành</a:t>
            </a:r>
            <a:r>
              <a:rPr lang="en-US" baseline="0" dirty="0" smtClean="0"/>
              <a:t> </a:t>
            </a:r>
            <a:r>
              <a:rPr lang="en-US" baseline="0" dirty="0" err="1" smtClean="0"/>
              <a:t>cho</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dinh</a:t>
            </a:r>
            <a:r>
              <a:rPr lang="en-US" baseline="0" dirty="0" smtClean="0"/>
              <a:t> </a:t>
            </a:r>
            <a:r>
              <a:rPr lang="en-US" baseline="0" dirty="0" err="1" smtClean="0"/>
              <a:t>dưỡng</a:t>
            </a:r>
            <a:r>
              <a:rPr lang="en-US" baseline="0" dirty="0" smtClean="0"/>
              <a:t>.</a:t>
            </a:r>
          </a:p>
          <a:p>
            <a:r>
              <a:rPr lang="en-US" baseline="0" dirty="0" smtClean="0"/>
              <a:t>----</a:t>
            </a:r>
          </a:p>
          <a:p>
            <a:r>
              <a:rPr lang="en-US" baseline="0" dirty="0" err="1" smtClean="0"/>
              <a:t>Sau</a:t>
            </a:r>
            <a:r>
              <a:rPr lang="en-US" baseline="0" dirty="0" smtClean="0"/>
              <a:t> </a:t>
            </a:r>
            <a:r>
              <a:rPr lang="en-US" baseline="0" dirty="0" err="1" smtClean="0"/>
              <a:t>khi</a:t>
            </a:r>
            <a:r>
              <a:rPr lang="en-US" baseline="0" dirty="0" smtClean="0"/>
              <a:t> </a:t>
            </a:r>
            <a:r>
              <a:rPr lang="en-US" baseline="0" dirty="0" err="1" smtClean="0"/>
              <a:t>khảo</a:t>
            </a:r>
            <a:r>
              <a:rPr lang="en-US" baseline="0" dirty="0" smtClean="0"/>
              <a:t> </a:t>
            </a:r>
            <a:r>
              <a:rPr lang="en-US" baseline="0" dirty="0" err="1" smtClean="0"/>
              <a:t>sát</a:t>
            </a:r>
            <a:r>
              <a:rPr lang="en-US" baseline="0" dirty="0" smtClean="0"/>
              <a:t> </a:t>
            </a:r>
            <a:r>
              <a:rPr lang="en-US" baseline="0" dirty="0" err="1" smtClean="0"/>
              <a:t>khẩu</a:t>
            </a:r>
            <a:r>
              <a:rPr lang="en-US" baseline="0" dirty="0" smtClean="0"/>
              <a:t> </a:t>
            </a:r>
            <a:r>
              <a:rPr lang="en-US" baseline="0" dirty="0" err="1" smtClean="0"/>
              <a:t>phần</a:t>
            </a:r>
            <a:r>
              <a:rPr lang="en-US" baseline="0" dirty="0" smtClean="0"/>
              <a:t> </a:t>
            </a:r>
            <a:r>
              <a:rPr lang="en-US" baseline="0" dirty="0" err="1" smtClean="0"/>
              <a:t>ăn</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sẽ</a:t>
            </a:r>
            <a:r>
              <a:rPr lang="en-US" baseline="0" dirty="0" smtClean="0"/>
              <a:t> </a:t>
            </a:r>
            <a:r>
              <a:rPr lang="en-US" baseline="0" dirty="0" err="1" smtClean="0"/>
              <a:t>được</a:t>
            </a:r>
            <a:r>
              <a:rPr lang="en-US" baseline="0" dirty="0" smtClean="0"/>
              <a:t> </a:t>
            </a:r>
            <a:r>
              <a:rPr lang="en-US" baseline="0" dirty="0" err="1" smtClean="0"/>
              <a:t>chờ</a:t>
            </a:r>
            <a:r>
              <a:rPr lang="en-US" baseline="0" dirty="0" smtClean="0"/>
              <a:t> </a:t>
            </a:r>
            <a:r>
              <a:rPr lang="en-US" baseline="0" dirty="0" err="1" smtClean="0"/>
              <a:t>tới</a:t>
            </a:r>
            <a:r>
              <a:rPr lang="en-US" baseline="0" dirty="0" smtClean="0"/>
              <a:t> </a:t>
            </a:r>
            <a:r>
              <a:rPr lang="en-US" baseline="0" dirty="0" err="1" smtClean="0"/>
              <a:t>lượt</a:t>
            </a:r>
            <a:r>
              <a:rPr lang="en-US" baseline="0" dirty="0" smtClean="0"/>
              <a:t> </a:t>
            </a:r>
            <a:r>
              <a:rPr lang="en-US" baseline="0" dirty="0" err="1" smtClean="0"/>
              <a:t>bác</a:t>
            </a:r>
            <a:r>
              <a:rPr lang="en-US" baseline="0" dirty="0" smtClean="0"/>
              <a:t> </a:t>
            </a:r>
            <a:r>
              <a:rPr lang="en-US" baseline="0" dirty="0" err="1" smtClean="0"/>
              <a:t>sĩ</a:t>
            </a:r>
            <a:r>
              <a:rPr lang="en-US" baseline="0" dirty="0" smtClean="0"/>
              <a:t> </a:t>
            </a:r>
            <a:r>
              <a:rPr lang="en-US" baseline="0" dirty="0" err="1" smtClean="0"/>
              <a:t>khám</a:t>
            </a:r>
            <a:r>
              <a:rPr lang="en-US" baseline="0" dirty="0" smtClean="0"/>
              <a:t> </a:t>
            </a:r>
            <a:r>
              <a:rPr lang="en-US" baseline="0" dirty="0" err="1" smtClean="0"/>
              <a:t>bệnh</a:t>
            </a:r>
            <a:r>
              <a:rPr lang="en-US" baseline="0" dirty="0" smtClean="0"/>
              <a:t> chi </a:t>
            </a:r>
            <a:r>
              <a:rPr lang="en-US" baseline="0" dirty="0" err="1" smtClean="0"/>
              <a:t>tiết</a:t>
            </a:r>
            <a:r>
              <a:rPr lang="en-US" baseline="0" dirty="0" smtClean="0"/>
              <a:t>.</a:t>
            </a:r>
            <a:endParaRPr lang="en-US" dirty="0"/>
          </a:p>
        </p:txBody>
      </p:sp>
    </p:spTree>
    <p:extLst>
      <p:ext uri="{BB962C8B-B14F-4D97-AF65-F5344CB8AC3E}">
        <p14:creationId xmlns:p14="http://schemas.microsoft.com/office/powerpoint/2010/main" val="35164695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en-US" dirty="0" err="1" smtClean="0"/>
              <a:t>Kính</a:t>
            </a:r>
            <a:r>
              <a:rPr lang="en-US" baseline="0" dirty="0" smtClean="0"/>
              <a:t> </a:t>
            </a:r>
            <a:r>
              <a:rPr lang="en-US" baseline="0" dirty="0" err="1" smtClean="0"/>
              <a:t>thưa</a:t>
            </a:r>
            <a:r>
              <a:rPr lang="en-US" baseline="0" dirty="0" smtClean="0"/>
              <a:t> </a:t>
            </a:r>
            <a:r>
              <a:rPr lang="en-US" baseline="0" dirty="0" err="1" smtClean="0"/>
              <a:t>quý</a:t>
            </a:r>
            <a:r>
              <a:rPr lang="en-US" baseline="0" dirty="0" smtClean="0"/>
              <a:t> </a:t>
            </a:r>
            <a:r>
              <a:rPr lang="en-US" baseline="0" dirty="0" err="1" smtClean="0"/>
              <a:t>hội</a:t>
            </a:r>
            <a:r>
              <a:rPr lang="en-US" baseline="0" dirty="0" smtClean="0"/>
              <a:t> </a:t>
            </a:r>
            <a:r>
              <a:rPr lang="en-US" baseline="0" dirty="0" err="1" smtClean="0"/>
              <a:t>đồng</a:t>
            </a:r>
            <a:r>
              <a:rPr lang="en-US" baseline="0" dirty="0" smtClean="0"/>
              <a:t>, </a:t>
            </a:r>
            <a:r>
              <a:rPr lang="en-US" baseline="0" dirty="0" err="1" smtClean="0"/>
              <a:t>sau</a:t>
            </a:r>
            <a:r>
              <a:rPr lang="en-US" baseline="0" dirty="0" smtClean="0"/>
              <a:t> </a:t>
            </a:r>
            <a:r>
              <a:rPr lang="en-US" baseline="0" dirty="0" err="1" smtClean="0"/>
              <a:t>đây</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các</a:t>
            </a:r>
            <a:r>
              <a:rPr lang="en-US" baseline="0" dirty="0" smtClean="0"/>
              <a:t> </a:t>
            </a:r>
            <a:r>
              <a:rPr lang="en-US" baseline="0" dirty="0" err="1" smtClean="0"/>
              <a:t>chức</a:t>
            </a:r>
            <a:r>
              <a:rPr lang="en-US" baseline="0" dirty="0" smtClean="0"/>
              <a:t> </a:t>
            </a:r>
            <a:r>
              <a:rPr lang="en-US" baseline="0" dirty="0" err="1" smtClean="0"/>
              <a:t>năng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en-US" baseline="0" dirty="0" smtClean="0"/>
              <a:t> di </a:t>
            </a:r>
            <a:r>
              <a:rPr lang="en-US" baseline="0" dirty="0" err="1" smtClean="0"/>
              <a:t>động</a:t>
            </a:r>
            <a:r>
              <a:rPr lang="en-US" baseline="0" dirty="0" smtClean="0"/>
              <a:t> </a:t>
            </a:r>
            <a:r>
              <a:rPr lang="en-US" baseline="0" dirty="0" err="1" smtClean="0"/>
              <a:t>nhằm</a:t>
            </a:r>
            <a:r>
              <a:rPr lang="en-US" baseline="0" dirty="0" smtClean="0"/>
              <a:t> </a:t>
            </a:r>
            <a:r>
              <a:rPr lang="en-US" baseline="0" dirty="0" err="1" smtClean="0"/>
              <a:t>hỗ</a:t>
            </a:r>
            <a:r>
              <a:rPr lang="en-US" baseline="0" dirty="0" smtClean="0"/>
              <a:t> </a:t>
            </a:r>
            <a:r>
              <a:rPr lang="en-US" baseline="0" dirty="0" err="1" smtClean="0"/>
              <a:t>trợ</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trong</a:t>
            </a:r>
            <a:r>
              <a:rPr lang="en-US" baseline="0" dirty="0" smtClean="0"/>
              <a:t> </a:t>
            </a:r>
            <a:r>
              <a:rPr lang="en-US" baseline="0" dirty="0" err="1" smtClean="0"/>
              <a:t>việc</a:t>
            </a:r>
            <a:r>
              <a:rPr lang="en-US" baseline="0" dirty="0" smtClean="0"/>
              <a:t> </a:t>
            </a:r>
            <a:r>
              <a:rPr lang="en-US" baseline="0" dirty="0" err="1" smtClean="0"/>
              <a:t>điều</a:t>
            </a:r>
            <a:r>
              <a:rPr lang="en-US" baseline="0" dirty="0" smtClean="0"/>
              <a:t> </a:t>
            </a:r>
            <a:r>
              <a:rPr lang="en-US" baseline="0" dirty="0" err="1" smtClean="0"/>
              <a:t>trị</a:t>
            </a:r>
            <a:r>
              <a:rPr lang="en-US" baseline="0" dirty="0" smtClean="0"/>
              <a:t> </a:t>
            </a:r>
            <a:r>
              <a:rPr lang="en-US" baseline="0" dirty="0" err="1" smtClean="0"/>
              <a:t>bệnh</a:t>
            </a:r>
            <a:r>
              <a:rPr lang="en-US" baseline="0" dirty="0" smtClean="0"/>
              <a:t>.</a:t>
            </a:r>
          </a:p>
          <a:p>
            <a:pPr lvl="0" rtl="0">
              <a:lnSpc>
                <a:spcPct val="115000"/>
              </a:lnSpc>
              <a:spcBef>
                <a:spcPts val="0"/>
              </a:spcBef>
              <a:buClr>
                <a:schemeClr val="dk1"/>
              </a:buClr>
              <a:buSzPct val="100000"/>
              <a:buFont typeface="Arial"/>
              <a:buNone/>
            </a:pPr>
            <a:r>
              <a:rPr lang="en-US" dirty="0" err="1" smtClean="0"/>
              <a:t>Đầu</a:t>
            </a:r>
            <a:r>
              <a:rPr lang="en-US" baseline="0" dirty="0" smtClean="0"/>
              <a:t> </a:t>
            </a:r>
            <a:r>
              <a:rPr lang="en-US" baseline="0" dirty="0" err="1" smtClean="0"/>
              <a:t>tiên</a:t>
            </a:r>
            <a:r>
              <a:rPr lang="en-US" baseline="0" dirty="0" smtClean="0"/>
              <a:t>, </a:t>
            </a:r>
            <a:r>
              <a:rPr lang="en-US" dirty="0" err="1" smtClean="0"/>
              <a:t>tôi</a:t>
            </a:r>
            <a:r>
              <a:rPr lang="en-US" baseline="0" dirty="0" smtClean="0"/>
              <a:t> </a:t>
            </a:r>
            <a:r>
              <a:rPr lang="vi-VN" dirty="0" smtClean="0"/>
              <a:t>xin giới</a:t>
            </a:r>
            <a:r>
              <a:rPr lang="vi-VN" baseline="0" dirty="0" smtClean="0"/>
              <a:t> thiệu về tiến trình chạy ngầm của ứng dụng</a:t>
            </a:r>
            <a:r>
              <a:rPr lang="en-US" baseline="0" dirty="0" smtClean="0"/>
              <a:t> </a:t>
            </a:r>
            <a:r>
              <a:rPr lang="en-US" baseline="0" dirty="0" err="1" smtClean="0"/>
              <a:t>trên</a:t>
            </a:r>
            <a:r>
              <a:rPr lang="en-US" baseline="0" dirty="0" smtClean="0"/>
              <a:t> </a:t>
            </a:r>
            <a:r>
              <a:rPr lang="en-US" baseline="0" dirty="0" err="1" smtClean="0"/>
              <a:t>điện</a:t>
            </a:r>
            <a:r>
              <a:rPr lang="en-US" baseline="0" dirty="0" smtClean="0"/>
              <a:t> </a:t>
            </a:r>
            <a:r>
              <a:rPr lang="en-US" baseline="0" dirty="0" err="1" smtClean="0"/>
              <a:t>thoại</a:t>
            </a:r>
            <a:r>
              <a:rPr lang="vi-VN" baseline="0" dirty="0" smtClean="0"/>
              <a:t>, được gọi là scheduler.</a:t>
            </a:r>
            <a:endParaRPr lang="vi-VN" dirty="0" smtClean="0"/>
          </a:p>
          <a:p>
            <a:pPr marL="0" indent="0">
              <a:buFontTx/>
              <a:buNone/>
            </a:pPr>
            <a:r>
              <a:rPr lang="en-US" dirty="0" smtClean="0"/>
              <a:t>Scheduler </a:t>
            </a:r>
            <a:r>
              <a:rPr lang="en-US" baseline="0" dirty="0" err="1" smtClean="0"/>
              <a:t>có</a:t>
            </a:r>
            <a:r>
              <a:rPr lang="en-US" baseline="0" dirty="0" smtClean="0"/>
              <a:t> </a:t>
            </a:r>
            <a:r>
              <a:rPr lang="en-US" baseline="0" dirty="0" err="1" smtClean="0"/>
              <a:t>nhiệm</a:t>
            </a:r>
            <a:r>
              <a:rPr lang="en-US" baseline="0" dirty="0" smtClean="0"/>
              <a:t> </a:t>
            </a:r>
            <a:r>
              <a:rPr lang="en-US" baseline="0" dirty="0" err="1" smtClean="0"/>
              <a:t>vụ</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sau</a:t>
            </a:r>
            <a:r>
              <a:rPr lang="en-US" baseline="0" dirty="0" smtClean="0"/>
              <a:t> </a:t>
            </a:r>
          </a:p>
        </p:txBody>
      </p:sp>
    </p:spTree>
    <p:extLst>
      <p:ext uri="{BB962C8B-B14F-4D97-AF65-F5344CB8AC3E}">
        <p14:creationId xmlns:p14="http://schemas.microsoft.com/office/powerpoint/2010/main" val="7652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Shape 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 name="Shape 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8614736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Cứ</a:t>
            </a:r>
            <a:r>
              <a:rPr lang="en-US" baseline="0" dirty="0" smtClean="0"/>
              <a:t> </a:t>
            </a:r>
            <a:r>
              <a:rPr lang="en-US" baseline="0" dirty="0" err="1" smtClean="0"/>
              <a:t>mỗi</a:t>
            </a:r>
            <a:r>
              <a:rPr lang="en-US" baseline="0" dirty="0" smtClean="0"/>
              <a:t> </a:t>
            </a:r>
            <a:r>
              <a:rPr lang="en-US" baseline="0" dirty="0" err="1" smtClean="0"/>
              <a:t>phút</a:t>
            </a:r>
            <a:r>
              <a:rPr lang="en-US" baseline="0" dirty="0" smtClean="0"/>
              <a:t>, scheduler </a:t>
            </a:r>
            <a:r>
              <a:rPr lang="en-US" baseline="0" dirty="0" err="1" smtClean="0"/>
              <a:t>sẽ</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tác</a:t>
            </a:r>
            <a:r>
              <a:rPr lang="en-US" baseline="0" dirty="0" smtClean="0"/>
              <a:t> </a:t>
            </a:r>
            <a:r>
              <a:rPr lang="en-US" baseline="0" dirty="0" err="1" smtClean="0"/>
              <a:t>vụ</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pPr lvl="0" rtl="0">
              <a:lnSpc>
                <a:spcPct val="115000"/>
              </a:lnSpc>
              <a:spcBef>
                <a:spcPts val="0"/>
              </a:spcBef>
              <a:buClr>
                <a:schemeClr val="dk1"/>
              </a:buClr>
              <a:buSzPct val="100000"/>
              <a:buFont typeface="Arial"/>
              <a:buNone/>
            </a:pPr>
            <a:r>
              <a:rPr lang="en-US" dirty="0" smtClean="0"/>
              <a:t>- </a:t>
            </a: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p>
          <a:p>
            <a:pPr lvl="0" rtl="0">
              <a:lnSpc>
                <a:spcPct val="115000"/>
              </a:lnSpc>
              <a:spcBef>
                <a:spcPts val="0"/>
              </a:spcBef>
              <a:buClr>
                <a:schemeClr val="dk1"/>
              </a:buClr>
              <a:buSzPct val="100000"/>
              <a:buFont typeface="Arial"/>
              <a:buNone/>
            </a:pPr>
            <a:endParaRPr lang="en-US" dirty="0" smtClean="0"/>
          </a:p>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Tree>
    <p:extLst>
      <p:ext uri="{BB962C8B-B14F-4D97-AF65-F5344CB8AC3E}">
        <p14:creationId xmlns:p14="http://schemas.microsoft.com/office/powerpoint/2010/main" val="29962992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Kiểm</a:t>
            </a:r>
            <a:r>
              <a:rPr lang="en-US" baseline="0" dirty="0" smtClean="0"/>
              <a:t> </a:t>
            </a:r>
            <a:r>
              <a:rPr lang="en-US" baseline="0" dirty="0" err="1" smtClean="0"/>
              <a:t>tra</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từ</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262931318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Lấy</a:t>
            </a:r>
            <a:r>
              <a:rPr lang="en-US" dirty="0" smtClean="0"/>
              <a:t> </a:t>
            </a:r>
            <a:r>
              <a:rPr lang="en-US" dirty="0" err="1" smtClean="0"/>
              <a:t>dữ</a:t>
            </a:r>
            <a:r>
              <a:rPr lang="en-US" baseline="0" dirty="0" smtClean="0"/>
              <a:t> </a:t>
            </a:r>
            <a:r>
              <a:rPr lang="en-US" baseline="0" dirty="0" err="1" smtClean="0"/>
              <a:t>liệu</a:t>
            </a:r>
            <a:r>
              <a:rPr lang="en-US" baseline="0" dirty="0" smtClean="0"/>
              <a:t> </a:t>
            </a:r>
            <a:r>
              <a:rPr lang="en-US" baseline="0" dirty="0" err="1" smtClean="0"/>
              <a:t>từ</a:t>
            </a:r>
            <a:r>
              <a:rPr lang="en-US" baseline="0" dirty="0" smtClean="0"/>
              <a:t> </a:t>
            </a:r>
            <a:r>
              <a:rPr lang="en-US" baseline="0" dirty="0" err="1" smtClean="0"/>
              <a:t>vòng</a:t>
            </a:r>
            <a:r>
              <a:rPr lang="en-US" baseline="0" dirty="0" smtClean="0"/>
              <a:t> </a:t>
            </a:r>
            <a:r>
              <a:rPr lang="en-US" baseline="0" dirty="0" err="1" smtClean="0"/>
              <a:t>đeo</a:t>
            </a:r>
            <a:r>
              <a:rPr lang="en-US" baseline="0" dirty="0" smtClean="0"/>
              <a:t> </a:t>
            </a:r>
            <a:r>
              <a:rPr lang="en-US" baseline="0" dirty="0" err="1" smtClean="0"/>
              <a:t>tay</a:t>
            </a:r>
            <a:endParaRPr lang="en-US" dirty="0" smtClean="0"/>
          </a:p>
          <a:p>
            <a:endParaRPr lang="en-US" dirty="0"/>
          </a:p>
        </p:txBody>
      </p:sp>
    </p:spTree>
    <p:extLst>
      <p:ext uri="{BB962C8B-B14F-4D97-AF65-F5344CB8AC3E}">
        <p14:creationId xmlns:p14="http://schemas.microsoft.com/office/powerpoint/2010/main" val="17382850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baseline="0" dirty="0" err="1" smtClean="0"/>
              <a:t>Nhắc</a:t>
            </a:r>
            <a:r>
              <a:rPr lang="en-US" baseline="0" dirty="0" smtClean="0"/>
              <a:t> </a:t>
            </a:r>
            <a:r>
              <a:rPr lang="en-US" baseline="0" dirty="0" err="1" smtClean="0"/>
              <a:t>nhở</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ăn</a:t>
            </a:r>
            <a:r>
              <a:rPr lang="en-US" baseline="0" dirty="0" smtClean="0"/>
              <a:t> </a:t>
            </a:r>
            <a:r>
              <a:rPr lang="en-US" baseline="0" dirty="0" err="1" smtClean="0"/>
              <a:t>uống</a:t>
            </a:r>
            <a:r>
              <a:rPr lang="en-US" baseline="0" dirty="0" smtClean="0"/>
              <a:t>, </a:t>
            </a:r>
            <a:r>
              <a:rPr lang="en-US" baseline="0" dirty="0" err="1" smtClean="0"/>
              <a:t>uống</a:t>
            </a:r>
            <a:r>
              <a:rPr lang="en-US" baseline="0" dirty="0" smtClean="0"/>
              <a:t> </a:t>
            </a:r>
            <a:r>
              <a:rPr lang="en-US" baseline="0" dirty="0" err="1" smtClean="0"/>
              <a:t>thuốc</a:t>
            </a:r>
            <a:r>
              <a:rPr lang="en-US" baseline="0" dirty="0" smtClean="0"/>
              <a:t> </a:t>
            </a:r>
            <a:r>
              <a:rPr lang="en-US" baseline="0" dirty="0" err="1" smtClean="0"/>
              <a:t>và</a:t>
            </a:r>
            <a:r>
              <a:rPr lang="en-US" baseline="0" dirty="0" smtClean="0"/>
              <a:t> </a:t>
            </a:r>
            <a:r>
              <a:rPr lang="en-US" baseline="0" dirty="0" err="1" smtClean="0"/>
              <a:t>tập</a:t>
            </a:r>
            <a:r>
              <a:rPr lang="en-US" baseline="0" dirty="0" smtClean="0"/>
              <a:t> </a:t>
            </a:r>
            <a:r>
              <a:rPr lang="en-US" baseline="0" dirty="0" err="1" smtClean="0"/>
              <a:t>luyện</a:t>
            </a:r>
            <a:r>
              <a:rPr lang="en-US" baseline="0" dirty="0" smtClean="0"/>
              <a:t> </a:t>
            </a:r>
            <a:r>
              <a:rPr lang="en-US" baseline="0" dirty="0" err="1" smtClean="0"/>
              <a:t>hàng</a:t>
            </a:r>
            <a:r>
              <a:rPr lang="en-US" baseline="0" dirty="0" smtClean="0"/>
              <a:t> </a:t>
            </a:r>
            <a:r>
              <a:rPr lang="en-US" baseline="0" dirty="0" err="1" smtClean="0"/>
              <a:t>ngày</a:t>
            </a:r>
            <a:r>
              <a:rPr lang="en-US" baseline="0" dirty="0" smtClean="0"/>
              <a:t>.</a:t>
            </a:r>
            <a:endParaRPr lang="en-US" dirty="0"/>
          </a:p>
        </p:txBody>
      </p:sp>
    </p:spTree>
    <p:extLst>
      <p:ext uri="{BB962C8B-B14F-4D97-AF65-F5344CB8AC3E}">
        <p14:creationId xmlns:p14="http://schemas.microsoft.com/office/powerpoint/2010/main" val="25300000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100000"/>
              <a:buFont typeface="Arial"/>
              <a:buNone/>
            </a:pPr>
            <a:r>
              <a:rPr lang="en-US" dirty="0" err="1" smtClean="0"/>
              <a:t>Hàng</a:t>
            </a:r>
            <a:r>
              <a:rPr lang="en-US" baseline="0" dirty="0" smtClean="0"/>
              <a:t> </a:t>
            </a:r>
            <a:r>
              <a:rPr lang="en-US" baseline="0" dirty="0" err="1" smtClean="0"/>
              <a:t>ngày</a:t>
            </a:r>
            <a:r>
              <a:rPr lang="en-US" baseline="0" dirty="0" smtClean="0"/>
              <a:t> </a:t>
            </a:r>
            <a:r>
              <a:rPr lang="en-US" baseline="0" dirty="0" err="1" smtClean="0"/>
              <a:t>vào</a:t>
            </a:r>
            <a:r>
              <a:rPr lang="en-US" baseline="0" dirty="0" smtClean="0"/>
              <a:t> </a:t>
            </a:r>
            <a:r>
              <a:rPr lang="en-US" baseline="0" dirty="0" err="1" smtClean="0"/>
              <a:t>lúc</a:t>
            </a:r>
            <a:r>
              <a:rPr lang="en-US" baseline="0" dirty="0" smtClean="0"/>
              <a:t> 10h </a:t>
            </a:r>
            <a:r>
              <a:rPr lang="en-US" baseline="0" dirty="0" err="1" smtClean="0"/>
              <a:t>đêm</a:t>
            </a:r>
            <a:r>
              <a:rPr lang="en-US" baseline="0" dirty="0" smtClean="0"/>
              <a:t>, scheduler </a:t>
            </a:r>
            <a:r>
              <a:rPr lang="en-US" baseline="0" dirty="0" err="1" smtClean="0"/>
              <a:t>sẽ</a:t>
            </a:r>
            <a:r>
              <a:rPr lang="en-US" baseline="0" dirty="0" smtClean="0"/>
              <a:t> </a:t>
            </a:r>
            <a:r>
              <a:rPr lang="en-US" baseline="0" dirty="0" err="1" smtClean="0"/>
              <a:t>đồng</a:t>
            </a:r>
            <a:r>
              <a:rPr lang="en-US" baseline="0" dirty="0" smtClean="0"/>
              <a:t> </a:t>
            </a:r>
            <a:r>
              <a:rPr lang="en-US" baseline="0" dirty="0" err="1" smtClean="0"/>
              <a:t>bộ</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luyện</a:t>
            </a:r>
            <a:r>
              <a:rPr lang="en-US" baseline="0" dirty="0" smtClean="0"/>
              <a:t> </a:t>
            </a:r>
            <a:r>
              <a:rPr lang="en-US" baseline="0" dirty="0" err="1" smtClean="0"/>
              <a:t>tập</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endParaRPr lang="en-US" dirty="0" smtClean="0"/>
          </a:p>
          <a:p>
            <a:endParaRPr lang="en-US" dirty="0"/>
          </a:p>
        </p:txBody>
      </p:sp>
    </p:spTree>
    <p:extLst>
      <p:ext uri="{BB962C8B-B14F-4D97-AF65-F5344CB8AC3E}">
        <p14:creationId xmlns:p14="http://schemas.microsoft.com/office/powerpoint/2010/main" val="5694468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err="1" smtClean="0"/>
              <a:t>Tiếp</a:t>
            </a:r>
            <a:r>
              <a:rPr lang="en-US" baseline="0" dirty="0" smtClean="0"/>
              <a:t> </a:t>
            </a:r>
            <a:r>
              <a:rPr lang="en-US" baseline="0" dirty="0" err="1" smtClean="0"/>
              <a:t>theao</a:t>
            </a:r>
            <a:r>
              <a:rPr lang="en-US" baseline="0" dirty="0" smtClean="0"/>
              <a:t> </a:t>
            </a:r>
            <a:r>
              <a:rPr lang="en-US" baseline="0" dirty="0" err="1" smtClean="0"/>
              <a:t>tôi</a:t>
            </a:r>
            <a:r>
              <a:rPr lang="en-US" baseline="0" dirty="0" smtClean="0"/>
              <a:t> </a:t>
            </a:r>
            <a:r>
              <a:rPr lang="en-US" baseline="0" dirty="0" err="1" smtClean="0"/>
              <a:t>xin</a:t>
            </a:r>
            <a:r>
              <a:rPr lang="en-US" baseline="0" dirty="0" smtClean="0"/>
              <a:t> </a:t>
            </a:r>
            <a:r>
              <a:rPr lang="en-US" baseline="0" dirty="0" err="1" smtClean="0"/>
              <a:t>phép</a:t>
            </a:r>
            <a:r>
              <a:rPr lang="en-US" baseline="0" dirty="0" smtClean="0"/>
              <a:t> </a:t>
            </a:r>
            <a:r>
              <a:rPr lang="en-US" baseline="0" dirty="0" err="1" smtClean="0"/>
              <a:t>được</a:t>
            </a:r>
            <a:r>
              <a:rPr lang="en-US" baseline="0" dirty="0" smtClean="0"/>
              <a:t> </a:t>
            </a:r>
            <a:r>
              <a:rPr lang="en-US" baseline="0" dirty="0" err="1" smtClean="0"/>
              <a:t>trình</a:t>
            </a:r>
            <a:r>
              <a:rPr lang="en-US" baseline="0" dirty="0" smtClean="0"/>
              <a:t> </a:t>
            </a:r>
            <a:r>
              <a:rPr lang="en-US" baseline="0" dirty="0" err="1" smtClean="0"/>
              <a:t>bày</a:t>
            </a:r>
            <a:r>
              <a:rPr lang="en-US" baseline="0" dirty="0" smtClean="0"/>
              <a:t> </a:t>
            </a:r>
            <a:r>
              <a:rPr lang="en-US" baseline="0" dirty="0" err="1" smtClean="0"/>
              <a:t>về</a:t>
            </a:r>
            <a:r>
              <a:rPr lang="en-US" baseline="0" dirty="0" smtClean="0"/>
              <a:t> </a:t>
            </a:r>
            <a:r>
              <a:rPr lang="en-US" baseline="0" dirty="0" err="1" smtClean="0"/>
              <a:t>tác</a:t>
            </a:r>
            <a:r>
              <a:rPr lang="en-US" baseline="0" dirty="0" smtClean="0"/>
              <a:t> </a:t>
            </a:r>
            <a:r>
              <a:rPr lang="en-US" baseline="0" dirty="0" err="1" smtClean="0"/>
              <a:t>vụ</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của</a:t>
            </a:r>
            <a:r>
              <a:rPr lang="en-US" baseline="0" dirty="0" smtClean="0"/>
              <a:t> </a:t>
            </a:r>
            <a:r>
              <a:rPr lang="en-US" baseline="0" dirty="0" err="1" smtClean="0"/>
              <a:t>bệnh</a:t>
            </a:r>
            <a:r>
              <a:rPr lang="en-US" baseline="0" dirty="0" smtClean="0"/>
              <a:t> </a:t>
            </a:r>
            <a:r>
              <a:rPr lang="en-US" baseline="0" dirty="0" err="1" smtClean="0"/>
              <a:t>nhân</a:t>
            </a:r>
            <a:r>
              <a:rPr lang="en-US" baseline="0" dirty="0" smtClean="0"/>
              <a:t> </a:t>
            </a:r>
            <a:r>
              <a:rPr lang="en-US" baseline="0" dirty="0" err="1" smtClean="0"/>
              <a:t>trên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a:t>
            </a:r>
            <a:endParaRPr dirty="0"/>
          </a:p>
        </p:txBody>
      </p:sp>
    </p:spTree>
    <p:extLst>
      <p:ext uri="{BB962C8B-B14F-4D97-AF65-F5344CB8AC3E}">
        <p14:creationId xmlns:p14="http://schemas.microsoft.com/office/powerpoint/2010/main" val="17509295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endParaRPr lang="en" dirty="0"/>
          </a:p>
        </p:txBody>
      </p:sp>
    </p:spTree>
    <p:extLst>
      <p:ext uri="{BB962C8B-B14F-4D97-AF65-F5344CB8AC3E}">
        <p14:creationId xmlns:p14="http://schemas.microsoft.com/office/powerpoint/2010/main" val="24660877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85513061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137847944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3"/>
        <p:cNvGrpSpPr/>
        <p:nvPr/>
      </p:nvGrpSpPr>
      <p:grpSpPr>
        <a:xfrm>
          <a:off x="0" y="0"/>
          <a:ext cx="0" cy="0"/>
          <a:chOff x="0" y="0"/>
          <a:chExt cx="0" cy="0"/>
        </a:xfrm>
      </p:grpSpPr>
      <p:sp>
        <p:nvSpPr>
          <p:cNvPr id="1964" name="Shape 19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65" name="Shape 19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228600" lvl="0" indent="0">
              <a:spcBef>
                <a:spcPts val="0"/>
              </a:spcBef>
              <a:buNone/>
            </a:pPr>
            <a:r>
              <a:rPr lang="en" dirty="0" smtClean="0"/>
              <a:t>Đầu</a:t>
            </a:r>
            <a:r>
              <a:rPr lang="en" baseline="0" dirty="0" smtClean="0"/>
              <a:t> tiên, ứng dụng trên điện thoại di động sẽ kích hoạt scheduler gửi yêu cầu đến hệ thống. Hệ thống sẽ truy vấn dữ liệu của thực thể Notify, xuất ra kết quả. Thực thể Notify sẽ bao gồm những thông tin chính sau:</a:t>
            </a:r>
          </a:p>
          <a:p>
            <a:pPr marL="228600" lvl="0" indent="0">
              <a:spcBef>
                <a:spcPts val="0"/>
              </a:spcBef>
              <a:buNone/>
            </a:pPr>
            <a:r>
              <a:rPr lang="en" baseline="0" dirty="0" smtClean="0"/>
              <a:t>- người nhận.</a:t>
            </a:r>
          </a:p>
          <a:p>
            <a:pPr marL="228600" lvl="0" indent="0">
              <a:spcBef>
                <a:spcPts val="0"/>
              </a:spcBef>
              <a:buNone/>
            </a:pPr>
            <a:r>
              <a:rPr lang="en" baseline="0" dirty="0" smtClean="0"/>
              <a:t>- loại.</a:t>
            </a:r>
          </a:p>
          <a:p>
            <a:pPr marL="228600" lvl="0" indent="0">
              <a:spcBef>
                <a:spcPts val="0"/>
              </a:spcBef>
              <a:buNone/>
            </a:pPr>
            <a:r>
              <a:rPr lang="en" baseline="0" dirty="0" smtClean="0"/>
              <a:t>- trạng thái.</a:t>
            </a:r>
          </a:p>
          <a:p>
            <a:pPr marL="228600" lvl="0" indent="0">
              <a:spcBef>
                <a:spcPts val="0"/>
              </a:spcBef>
              <a:buNone/>
            </a:pPr>
            <a:endParaRPr lang="en" dirty="0"/>
          </a:p>
        </p:txBody>
      </p:sp>
    </p:spTree>
    <p:extLst>
      <p:ext uri="{BB962C8B-B14F-4D97-AF65-F5344CB8AC3E}">
        <p14:creationId xmlns:p14="http://schemas.microsoft.com/office/powerpoint/2010/main" val="3784024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vi-VN"/>
          </a:p>
        </p:txBody>
      </p:sp>
      <p:sp>
        <p:nvSpPr>
          <p:cNvPr id="4" name="Date Placeholder 3"/>
          <p:cNvSpPr>
            <a:spLocks noGrp="1"/>
          </p:cNvSpPr>
          <p:nvPr>
            <p:ph type="dt" sz="half" idx="10"/>
          </p:nvPr>
        </p:nvSpPr>
        <p:spPr/>
        <p:txBody>
          <a:bodyPr/>
          <a:lstStyle/>
          <a:p>
            <a:fld id="{E30E2307-1E40-4E12-8716-25BFDA8E7013}"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692287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E5CFCF5A-EA79-452C-A52C-1A2668C2E7DF}"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86387888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vi-V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2E5C4C28-BD4B-4892-9A2D-6E19BD753A9A}"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72325648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9" name="Shape 1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10"/>
          </p:nvPr>
        </p:nvSpPr>
        <p:spPr/>
        <p:txBody>
          <a:bodyPr/>
          <a:lstStyle/>
          <a:p>
            <a:fld id="{61FD9D02-426E-46C9-9EE9-0DE1EF8B2838}"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13391264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AEBBE-F8B2-42CF-9895-E86A608384EB}" type="datetime1">
              <a:rPr lang="en-US" smtClean="0"/>
              <a:pPr/>
              <a:t>12/13/2015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75329203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p:cNvSpPr>
          <p:nvPr>
            <p:ph type="dt" sz="half" idx="10"/>
          </p:nvPr>
        </p:nvSpPr>
        <p:spPr/>
        <p:txBody>
          <a:bodyPr/>
          <a:lstStyle/>
          <a:p>
            <a:fld id="{E1FAA6B6-10E5-4810-BC9F-DA72D8452E73}"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128542793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7" name="Date Placeholder 6"/>
          <p:cNvSpPr>
            <a:spLocks noGrp="1"/>
          </p:cNvSpPr>
          <p:nvPr>
            <p:ph type="dt" sz="half" idx="10"/>
          </p:nvPr>
        </p:nvSpPr>
        <p:spPr/>
        <p:txBody>
          <a:bodyPr/>
          <a:lstStyle/>
          <a:p>
            <a:fld id="{6D18D072-EF12-4AA2-BD71-ABC68B06D0E2}" type="datetime1">
              <a:rPr lang="en-US" smtClean="0"/>
              <a:pPr/>
              <a:t>12/13/2015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26270989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vi-VN"/>
          </a:p>
        </p:txBody>
      </p:sp>
      <p:sp>
        <p:nvSpPr>
          <p:cNvPr id="3" name="Date Placeholder 2"/>
          <p:cNvSpPr>
            <a:spLocks noGrp="1"/>
          </p:cNvSpPr>
          <p:nvPr>
            <p:ph type="dt" sz="half" idx="10"/>
          </p:nvPr>
        </p:nvSpPr>
        <p:spPr/>
        <p:txBody>
          <a:bodyPr/>
          <a:lstStyle/>
          <a:p>
            <a:fld id="{B8CDBF60-6CC3-4B74-A60D-3486985E4346}" type="datetime1">
              <a:rPr lang="en-US" smtClean="0"/>
              <a:pPr/>
              <a:t>12/13/2015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8163656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714818-984F-4759-BF72-A33BDC1963BD}" type="datetime1">
              <a:rPr lang="en-US" smtClean="0"/>
              <a:pPr/>
              <a:t>12/13/2015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spcBef>
                <a:spcPts val="0"/>
              </a:spcBef>
              <a:buNone/>
            </a:pPr>
            <a:fld id="{00000000-1234-1234-1234-123412341234}" type="slidenum">
              <a:rPr lang="en" smtClean="0">
                <a:solidFill>
                  <a:schemeClr val="lt1"/>
                </a:solidFill>
              </a:rPr>
              <a:t>‹#›</a:t>
            </a:fld>
            <a:endParaRPr lang="en">
              <a:solidFill>
                <a:schemeClr val="lt1"/>
              </a:solidFill>
            </a:endParaRPr>
          </a:p>
        </p:txBody>
      </p:sp>
    </p:spTree>
    <p:extLst>
      <p:ext uri="{BB962C8B-B14F-4D97-AF65-F5344CB8AC3E}">
        <p14:creationId xmlns:p14="http://schemas.microsoft.com/office/powerpoint/2010/main" val="72738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vi-V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A7E191-5F94-4FC1-B823-BD7CABF7FA06}"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9618403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856D55-EFBE-4F9B-8A5F-09D42CA22A9B}" type="datetime1">
              <a:rPr lang="en-US" smtClean="0"/>
              <a:pPr/>
              <a:t>12/13/2015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402290957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vi-V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1D110F-3F4E-48D9-B8AA-5D0E825AFDBA}" type="datetime1">
              <a:rPr lang="en-US" smtClean="0"/>
              <a:pPr/>
              <a:t>12/13/2015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r">
              <a:spcBef>
                <a:spcPts val="0"/>
              </a:spcBef>
              <a:buNone/>
            </a:pPr>
            <a:fld id="{00000000-1234-1234-1234-123412341234}" type="slidenum">
              <a:rPr lang="en" sz="1300" smtClean="0">
                <a:solidFill>
                  <a:schemeClr val="dk2"/>
                </a:solidFill>
              </a:rPr>
              <a:t>‹#›</a:t>
            </a:fld>
            <a:endParaRPr lang="en" sz="1300">
              <a:solidFill>
                <a:schemeClr val="dk2"/>
              </a:solidFill>
            </a:endParaRPr>
          </a:p>
        </p:txBody>
      </p:sp>
    </p:spTree>
    <p:extLst>
      <p:ext uri="{BB962C8B-B14F-4D97-AF65-F5344CB8AC3E}">
        <p14:creationId xmlns:p14="http://schemas.microsoft.com/office/powerpoint/2010/main" val="30391491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76.png"/><Relationship Id="rId4" Type="http://schemas.openxmlformats.org/officeDocument/2006/relationships/image" Target="../media/image81.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3.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98.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76.png"/><Relationship Id="rId4" Type="http://schemas.openxmlformats.org/officeDocument/2006/relationships/image" Target="../media/image81.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99.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5.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3.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3.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3.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76.png"/><Relationship Id="rId4" Type="http://schemas.openxmlformats.org/officeDocument/2006/relationships/image" Target="../media/image81.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3.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3.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3.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3.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81.png"/><Relationship Id="rId4" Type="http://schemas.openxmlformats.org/officeDocument/2006/relationships/image" Target="../media/image83.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4.xml"/><Relationship Id="rId1" Type="http://schemas.openxmlformats.org/officeDocument/2006/relationships/slideLayout" Target="../slideLayouts/slideLayout12.xml"/><Relationship Id="rId4" Type="http://schemas.openxmlformats.org/officeDocument/2006/relationships/image" Target="../media/image84.jp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8.png"/></Relationships>
</file>

<file path=ppt/slides/_rels/slide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9.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91.png"/><Relationship Id="rId4" Type="http://schemas.openxmlformats.org/officeDocument/2006/relationships/image" Target="../media/image90.png"/></Relationships>
</file>

<file path=ppt/slides/_rels/slide1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93.png"/><Relationship Id="rId4" Type="http://schemas.openxmlformats.org/officeDocument/2006/relationships/image" Target="../media/image92.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84.jp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1.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3.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4.xml"/><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3.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4.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5.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6.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3.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07.jpeg"/><Relationship Id="rId4" Type="http://schemas.openxmlformats.org/officeDocument/2006/relationships/image" Target="../media/image106.jpeg"/></Relationships>
</file>

<file path=ppt/slides/_rels/slide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07.jpeg"/><Relationship Id="rId4" Type="http://schemas.openxmlformats.org/officeDocument/2006/relationships/image" Target="../media/image106.jpeg"/></Relationships>
</file>

<file path=ppt/slides/_rels/slide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5.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107.jpeg"/><Relationship Id="rId4" Type="http://schemas.openxmlformats.org/officeDocument/2006/relationships/image" Target="../media/image106.jpeg"/></Relationships>
</file>

<file path=ppt/slides/_rels/slide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7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2.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3.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4.xml"/><Relationship Id="rId1" Type="http://schemas.openxmlformats.org/officeDocument/2006/relationships/slideLayout" Target="../slideLayouts/slideLayout12.xml"/><Relationship Id="rId4" Type="http://schemas.openxmlformats.org/officeDocument/2006/relationships/image" Target="../media/image20.JPG"/></Relationships>
</file>

<file path=ppt/slides/_rels/slide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7.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8.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9.xml"/><Relationship Id="rId1" Type="http://schemas.openxmlformats.org/officeDocument/2006/relationships/slideLayout" Target="../slideLayouts/slideLayout12.xml"/><Relationship Id="rId4" Type="http://schemas.openxmlformats.org/officeDocument/2006/relationships/image" Target="../media/image112.png"/></Relationships>
</file>

<file path=ppt/slides/_rels/slide1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0.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1.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2.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5.xml"/><Relationship Id="rId1" Type="http://schemas.openxmlformats.org/officeDocument/2006/relationships/slideLayout" Target="../slideLayouts/slideLayout12.xml"/><Relationship Id="rId4" Type="http://schemas.openxmlformats.org/officeDocument/2006/relationships/image" Target="../media/image116.jpg"/></Relationships>
</file>

<file path=ppt/slides/_rels/slide19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jpg"/><Relationship Id="rId2" Type="http://schemas.openxmlformats.org/officeDocument/2006/relationships/notesSlide" Target="../notesSlides/notesSlide186.xml"/><Relationship Id="rId1" Type="http://schemas.openxmlformats.org/officeDocument/2006/relationships/slideLayout" Target="../slideLayouts/slideLayout12.xml"/><Relationship Id="rId6" Type="http://schemas.openxmlformats.org/officeDocument/2006/relationships/image" Target="../media/image118.png"/><Relationship Id="rId5" Type="http://schemas.openxmlformats.org/officeDocument/2006/relationships/image" Target="../media/image117.jpeg"/><Relationship Id="rId4" Type="http://schemas.openxmlformats.org/officeDocument/2006/relationships/image" Target="../media/image43.png"/></Relationships>
</file>

<file path=ppt/slides/_rels/slide1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7.xml"/><Relationship Id="rId1" Type="http://schemas.openxmlformats.org/officeDocument/2006/relationships/slideLayout" Target="../slideLayouts/slideLayout12.xml"/><Relationship Id="rId5" Type="http://schemas.openxmlformats.org/officeDocument/2006/relationships/image" Target="../media/image54.jpg"/><Relationship Id="rId4" Type="http://schemas.openxmlformats.org/officeDocument/2006/relationships/image" Target="../media/image119.jpg"/></Relationships>
</file>

<file path=ppt/slides/_rels/slide1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_rels/slide2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7.JPG"/><Relationship Id="rId5" Type="http://schemas.openxmlformats.org/officeDocument/2006/relationships/image" Target="../media/image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5.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5.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5.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5.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9.JPG"/><Relationship Id="rId5" Type="http://schemas.openxmlformats.org/officeDocument/2006/relationships/image" Target="../media/image5.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32.jpg"/><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5.gif"/><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jp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59.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59.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jp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59.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59.jp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5.png"/><Relationship Id="rId2" Type="http://schemas.openxmlformats.org/officeDocument/2006/relationships/notesSlide" Target="../notesSlides/notesSlide76.xml"/><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2.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7.png"/><Relationship Id="rId2" Type="http://schemas.openxmlformats.org/officeDocument/2006/relationships/notesSlide" Target="../notesSlides/notesSlide81.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2.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jpg"/><Relationship Id="rId2" Type="http://schemas.openxmlformats.org/officeDocument/2006/relationships/notesSlide" Target="../notesSlides/notesSlide84.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2.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2.xml"/><Relationship Id="rId6" Type="http://schemas.openxmlformats.org/officeDocument/2006/relationships/image" Target="../media/image80.jpeg"/><Relationship Id="rId5" Type="http://schemas.openxmlformats.org/officeDocument/2006/relationships/image" Target="../media/image78.png"/><Relationship Id="rId4" Type="http://schemas.openxmlformats.org/officeDocument/2006/relationships/image" Target="../media/image73.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2.xml"/><Relationship Id="rId6" Type="http://schemas.openxmlformats.org/officeDocument/2006/relationships/image" Target="../media/image80.jpeg"/><Relationship Id="rId5" Type="http://schemas.openxmlformats.org/officeDocument/2006/relationships/image" Target="../media/image78.png"/><Relationship Id="rId4" Type="http://schemas.openxmlformats.org/officeDocument/2006/relationships/image" Target="../media/image73.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59.jp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43"/>
          <p:cNvSpPr txBox="1">
            <a:spLocks noGrp="1"/>
          </p:cNvSpPr>
          <p:nvPr>
            <p:ph type="ctrTitle"/>
          </p:nvPr>
        </p:nvSpPr>
        <p:spPr>
          <a:prstGeom prst="rect">
            <a:avLst/>
          </a:prstGeom>
        </p:spPr>
        <p:txBody>
          <a:bodyPr lIns="91425" tIns="91425" rIns="91425" bIns="91425" anchor="b" anchorCtr="0">
            <a:noAutofit/>
          </a:bodyPr>
          <a:lstStyle/>
          <a:p>
            <a:r>
              <a:rPr lang="en-US" b="1" dirty="0">
                <a:solidFill>
                  <a:srgbClr val="00B050"/>
                </a:solidFill>
              </a:rPr>
              <a:t>Health Support Tracking System</a:t>
            </a:r>
            <a:endParaRPr lang="en" b="1" dirty="0">
              <a:solidFill>
                <a:srgbClr val="00B050"/>
              </a:solidFill>
            </a:endParaRPr>
          </a:p>
        </p:txBody>
      </p:sp>
      <p:sp>
        <p:nvSpPr>
          <p:cNvPr id="46" name="Shape 46"/>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a:t>
            </a:fld>
            <a:endParaRPr lang="en"/>
          </a:p>
        </p:txBody>
      </p:sp>
      <p:sp>
        <p:nvSpPr>
          <p:cNvPr id="44" name="Shape 44"/>
          <p:cNvSpPr txBox="1"/>
          <p:nvPr/>
        </p:nvSpPr>
        <p:spPr>
          <a:xfrm>
            <a:off x="330150" y="4836025"/>
            <a:ext cx="5708699" cy="1625400"/>
          </a:xfrm>
          <a:prstGeom prst="rect">
            <a:avLst/>
          </a:prstGeom>
          <a:noFill/>
          <a:ln>
            <a:noFill/>
          </a:ln>
        </p:spPr>
        <p:txBody>
          <a:bodyPr lIns="91425" tIns="91425" rIns="91425" bIns="91425" anchor="t" anchorCtr="0">
            <a:noAutofit/>
          </a:bodyPr>
          <a:lstStyle/>
          <a:p>
            <a:pPr marL="457200" lvl="0" indent="-342900" rtl="0">
              <a:spcBef>
                <a:spcPts val="0"/>
              </a:spcBef>
              <a:buClr>
                <a:schemeClr val="dk2"/>
              </a:buClr>
              <a:buSzPct val="100000"/>
              <a:buChar char="-"/>
            </a:pPr>
            <a:r>
              <a:rPr lang="en" sz="1800" dirty="0" smtClean="0">
                <a:solidFill>
                  <a:schemeClr val="dk2"/>
                </a:solidFill>
              </a:rPr>
              <a:t>Hà Kim Quy – SE61160 </a:t>
            </a:r>
            <a:r>
              <a:rPr lang="en" sz="1800" dirty="0">
                <a:solidFill>
                  <a:schemeClr val="dk2"/>
                </a:solidFill>
              </a:rPr>
              <a:t>– Team Leader</a:t>
            </a:r>
          </a:p>
          <a:p>
            <a:pPr marL="457200" lvl="0" indent="-342900" rtl="0">
              <a:spcBef>
                <a:spcPts val="0"/>
              </a:spcBef>
              <a:buClr>
                <a:schemeClr val="dk2"/>
              </a:buClr>
              <a:buSzPct val="100000"/>
              <a:buChar char="-"/>
            </a:pPr>
            <a:r>
              <a:rPr lang="en" sz="1800" dirty="0" smtClean="0">
                <a:solidFill>
                  <a:schemeClr val="dk2"/>
                </a:solidFill>
              </a:rPr>
              <a:t>Trần Đăng Quân </a:t>
            </a:r>
            <a:r>
              <a:rPr lang="en" sz="1800" dirty="0">
                <a:solidFill>
                  <a:schemeClr val="dk2"/>
                </a:solidFill>
              </a:rPr>
              <a:t>– SE60749</a:t>
            </a:r>
          </a:p>
          <a:p>
            <a:pPr marL="457200" lvl="0" indent="-342900" rtl="0">
              <a:spcBef>
                <a:spcPts val="0"/>
              </a:spcBef>
              <a:buClr>
                <a:schemeClr val="dk2"/>
              </a:buClr>
              <a:buSzPct val="100000"/>
              <a:buChar char="-"/>
            </a:pPr>
            <a:r>
              <a:rPr lang="en" sz="1800" dirty="0" smtClean="0">
                <a:solidFill>
                  <a:schemeClr val="dk2"/>
                </a:solidFill>
              </a:rPr>
              <a:t>Man Huỳnh Khương </a:t>
            </a:r>
            <a:r>
              <a:rPr lang="en" sz="1800" dirty="0">
                <a:solidFill>
                  <a:schemeClr val="dk2"/>
                </a:solidFill>
              </a:rPr>
              <a:t>– </a:t>
            </a:r>
            <a:r>
              <a:rPr lang="en" sz="1800" dirty="0" smtClean="0">
                <a:solidFill>
                  <a:schemeClr val="dk2"/>
                </a:solidFill>
              </a:rPr>
              <a:t>SE60746</a:t>
            </a:r>
            <a:endParaRPr lang="en" sz="1800" dirty="0">
              <a:solidFill>
                <a:schemeClr val="dk2"/>
              </a:solidFill>
            </a:endParaRPr>
          </a:p>
        </p:txBody>
      </p:sp>
      <p:sp>
        <p:nvSpPr>
          <p:cNvPr id="45" name="Shape 45"/>
          <p:cNvSpPr txBox="1"/>
          <p:nvPr/>
        </p:nvSpPr>
        <p:spPr>
          <a:xfrm>
            <a:off x="5927600" y="4836025"/>
            <a:ext cx="3151500" cy="2022000"/>
          </a:xfrm>
          <a:prstGeom prst="rect">
            <a:avLst/>
          </a:prstGeom>
          <a:noFill/>
          <a:ln>
            <a:noFill/>
          </a:ln>
        </p:spPr>
        <p:txBody>
          <a:bodyPr lIns="91425" tIns="91425" rIns="91425" bIns="91425" anchor="t" anchorCtr="0">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7170" name="Picture 2" descr="https://documents.lucidchart.com/documents/da8ed6fb-f8f6-47be-bab8-d6c441cf30e2/pages/0_0?a=625&amp;x=5&amp;y=75&amp;w=1210&amp;h=550&amp;store=1&amp;accept=image%2F*&amp;auth=LCA%206dbce59e636e6a1d01b343466cb9b8070ed3c02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 y="1640139"/>
            <a:ext cx="9109737" cy="414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968448"/>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100</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100</a:t>
            </a:fld>
            <a:endParaRPr lang="en">
              <a:solidFill>
                <a:srgbClr val="FFFFFF"/>
              </a:solidFill>
            </a:endParaRP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7868356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101</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101</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226773883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102</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102</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1993071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103</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103</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50680689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p:cNvSpPr>
            <a:spLocks noGrp="1"/>
          </p:cNvSpPr>
          <p:nvPr>
            <p:ph type="title"/>
          </p:nvPr>
        </p:nvSpPr>
        <p:spPr/>
        <p:txBody>
          <a:bodyPr/>
          <a:lstStyle/>
          <a:p>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3" name="Shape 1969"/>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104</a:t>
            </a:fld>
            <a:endParaRPr lang="en"/>
          </a:p>
        </p:txBody>
      </p:sp>
      <p:sp>
        <p:nvSpPr>
          <p:cNvPr id="12" name="Slide Number Placeholder 1"/>
          <p:cNvSpPr txBox="1">
            <a:spLocks/>
          </p:cNvSpPr>
          <p:nvPr/>
        </p:nvSpPr>
        <p:spPr>
          <a:xfrm>
            <a:off x="5898508" y="5498434"/>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104</a:t>
            </a:fld>
            <a:endParaRPr lang="en">
              <a:solidFill>
                <a:srgbClr val="FFFFFF"/>
              </a:solidFill>
            </a:endParaRPr>
          </a:p>
        </p:txBody>
      </p:sp>
      <p:sp>
        <p:nvSpPr>
          <p:cNvPr id="13" name="Rectangle 12"/>
          <p:cNvSpPr/>
          <p:nvPr/>
        </p:nvSpPr>
        <p:spPr>
          <a:xfrm>
            <a:off x="530080" y="1905000"/>
            <a:ext cx="3127520" cy="590498"/>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Check notification of patient</a:t>
            </a:r>
          </a:p>
        </p:txBody>
      </p:sp>
      <p:sp>
        <p:nvSpPr>
          <p:cNvPr id="14" name="Rectangle 13"/>
          <p:cNvSpPr/>
          <p:nvPr/>
        </p:nvSpPr>
        <p:spPr>
          <a:xfrm>
            <a:off x="530080" y="2655218"/>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Get data from wristband</a:t>
            </a:r>
          </a:p>
        </p:txBody>
      </p:sp>
      <p:sp>
        <p:nvSpPr>
          <p:cNvPr id="15" name="TextBox 14"/>
          <p:cNvSpPr txBox="1"/>
          <p:nvPr/>
        </p:nvSpPr>
        <p:spPr>
          <a:xfrm>
            <a:off x="3400501" y="1845994"/>
            <a:ext cx="4555408" cy="300082"/>
          </a:xfrm>
          <a:prstGeom prst="rect">
            <a:avLst/>
          </a:prstGeom>
          <a:noFill/>
        </p:spPr>
        <p:txBody>
          <a:bodyPr wrap="square" rtlCol="0">
            <a:spAutoFit/>
          </a:bodyPr>
          <a:lstStyle/>
          <a:p>
            <a:r>
              <a:rPr lang="en-US" sz="1350" dirty="0"/>
              <a:t> </a:t>
            </a:r>
          </a:p>
        </p:txBody>
      </p:sp>
      <p:sp>
        <p:nvSpPr>
          <p:cNvPr id="16" name="Shape 1646"/>
          <p:cNvSpPr txBox="1"/>
          <p:nvPr/>
        </p:nvSpPr>
        <p:spPr>
          <a:xfrm>
            <a:off x="3657600" y="1990103"/>
            <a:ext cx="4666023" cy="947351"/>
          </a:xfrm>
          <a:prstGeom prst="rect">
            <a:avLst/>
          </a:prstGeom>
          <a:noFill/>
          <a:ln>
            <a:noFill/>
          </a:ln>
        </p:spPr>
        <p:txBody>
          <a:bodyPr lIns="68569" tIns="68569" rIns="68569" bIns="68569" anchor="t" anchorCtr="0">
            <a:noAutofit/>
          </a:bodyPr>
          <a:lstStyle/>
          <a:p>
            <a:pPr marL="342900" indent="-252413">
              <a:buSzPct val="100000"/>
              <a:buChar char="-"/>
            </a:pPr>
            <a:r>
              <a:rPr lang="en" sz="1800" b="1" dirty="0"/>
              <a:t>Get all patient’s notifications from server</a:t>
            </a:r>
          </a:p>
        </p:txBody>
      </p:sp>
      <p:sp>
        <p:nvSpPr>
          <p:cNvPr id="17" name="Rectangle 16"/>
          <p:cNvSpPr/>
          <p:nvPr/>
        </p:nvSpPr>
        <p:spPr>
          <a:xfrm>
            <a:off x="3615437" y="2719411"/>
            <a:ext cx="5147563" cy="369332"/>
          </a:xfrm>
          <a:prstGeom prst="rect">
            <a:avLst/>
          </a:prstGeom>
        </p:spPr>
        <p:txBody>
          <a:bodyPr wrap="none">
            <a:spAutoFit/>
          </a:bodyPr>
          <a:lstStyle/>
          <a:p>
            <a:pPr marL="342900" indent="-252413">
              <a:buSzPct val="100000"/>
              <a:buFontTx/>
              <a:buChar char="-"/>
            </a:pPr>
            <a:r>
              <a:rPr lang="en" sz="1800" b="1" dirty="0">
                <a:solidFill>
                  <a:prstClr val="black"/>
                </a:solidFill>
              </a:rPr>
              <a:t>Get patient’s practice data from wristband</a:t>
            </a:r>
          </a:p>
        </p:txBody>
      </p:sp>
      <p:sp>
        <p:nvSpPr>
          <p:cNvPr id="18" name="Rectangle 17"/>
          <p:cNvSpPr/>
          <p:nvPr/>
        </p:nvSpPr>
        <p:spPr>
          <a:xfrm>
            <a:off x="530080" y="3401357"/>
            <a:ext cx="3127520" cy="564471"/>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smtClean="0"/>
              <a:t>Remind patient</a:t>
            </a:r>
            <a:endParaRPr lang="en-US" sz="2000" dirty="0"/>
          </a:p>
        </p:txBody>
      </p:sp>
      <p:sp>
        <p:nvSpPr>
          <p:cNvPr id="19" name="Rectangle 18"/>
          <p:cNvSpPr/>
          <p:nvPr/>
        </p:nvSpPr>
        <p:spPr>
          <a:xfrm>
            <a:off x="3618414" y="3465550"/>
            <a:ext cx="4839786" cy="369332"/>
          </a:xfrm>
          <a:prstGeom prst="rect">
            <a:avLst/>
          </a:prstGeom>
        </p:spPr>
        <p:txBody>
          <a:bodyPr wrap="none">
            <a:spAutoFit/>
          </a:bodyPr>
          <a:lstStyle/>
          <a:p>
            <a:pPr marL="342900" indent="-252413">
              <a:buSzPct val="100000"/>
              <a:buFontTx/>
              <a:buChar char="-"/>
            </a:pPr>
            <a:r>
              <a:rPr lang="en" sz="1800" b="1" dirty="0" smtClean="0">
                <a:solidFill>
                  <a:prstClr val="black"/>
                </a:solidFill>
              </a:rPr>
              <a:t>Remind treatment’s activities to patient</a:t>
            </a:r>
            <a:endParaRPr lang="en" sz="1800" b="1" dirty="0">
              <a:solidFill>
                <a:prstClr val="black"/>
              </a:solidFill>
            </a:endParaRPr>
          </a:p>
        </p:txBody>
      </p:sp>
      <p:sp>
        <p:nvSpPr>
          <p:cNvPr id="20" name="Rectangle 19"/>
          <p:cNvSpPr/>
          <p:nvPr/>
        </p:nvSpPr>
        <p:spPr>
          <a:xfrm>
            <a:off x="530079" y="4735904"/>
            <a:ext cx="3127521" cy="627824"/>
          </a:xfrm>
          <a:prstGeom prst="rect">
            <a:avLst/>
          </a:prstGeom>
          <a:solidFill>
            <a:schemeClr val="accent3">
              <a:lumMod val="40000"/>
              <a:lumOff val="60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dirty="0"/>
              <a:t>Synchronize Practice Data</a:t>
            </a:r>
          </a:p>
        </p:txBody>
      </p:sp>
      <p:sp>
        <p:nvSpPr>
          <p:cNvPr id="21" name="Rectangle 20"/>
          <p:cNvSpPr/>
          <p:nvPr/>
        </p:nvSpPr>
        <p:spPr>
          <a:xfrm>
            <a:off x="3667477" y="4876800"/>
            <a:ext cx="4698722" cy="369332"/>
          </a:xfrm>
          <a:prstGeom prst="rect">
            <a:avLst/>
          </a:prstGeom>
        </p:spPr>
        <p:txBody>
          <a:bodyPr wrap="none">
            <a:spAutoFit/>
          </a:bodyPr>
          <a:lstStyle/>
          <a:p>
            <a:pPr marL="342900" indent="-252413">
              <a:buSzPct val="100000"/>
              <a:buFontTx/>
              <a:buChar char="-"/>
            </a:pPr>
            <a:r>
              <a:rPr lang="en" sz="1800" b="1" smtClean="0">
                <a:solidFill>
                  <a:prstClr val="black"/>
                </a:solidFill>
              </a:rPr>
              <a:t>Send patient’s practice data to server </a:t>
            </a:r>
            <a:endParaRPr lang="en" sz="1800" b="1" dirty="0">
              <a:solidFill>
                <a:prstClr val="black"/>
              </a:solidFill>
            </a:endParaRPr>
          </a:p>
        </p:txBody>
      </p:sp>
      <p:sp>
        <p:nvSpPr>
          <p:cNvPr id="22" name="Shape 300"/>
          <p:cNvSpPr txBox="1"/>
          <p:nvPr/>
        </p:nvSpPr>
        <p:spPr>
          <a:xfrm>
            <a:off x="1224852" y="11430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every minute</a:t>
            </a:r>
          </a:p>
        </p:txBody>
      </p:sp>
      <p:sp>
        <p:nvSpPr>
          <p:cNvPr id="23" name="Shape 300"/>
          <p:cNvSpPr txBox="1"/>
          <p:nvPr/>
        </p:nvSpPr>
        <p:spPr>
          <a:xfrm>
            <a:off x="1224852" y="4038600"/>
            <a:ext cx="6361349" cy="800351"/>
          </a:xfrm>
          <a:prstGeom prst="rect">
            <a:avLst/>
          </a:prstGeom>
          <a:noFill/>
          <a:ln>
            <a:noFill/>
          </a:ln>
        </p:spPr>
        <p:txBody>
          <a:bodyPr lIns="68569" tIns="68569" rIns="68569" bIns="68569" anchor="ctr" anchorCtr="0">
            <a:noAutofit/>
          </a:bodyPr>
          <a:lstStyle/>
          <a:p>
            <a:pPr algn="ctr">
              <a:buClr>
                <a:srgbClr val="000000"/>
              </a:buClr>
              <a:buSzPct val="25000"/>
              <a:buFont typeface="Arial"/>
              <a:buNone/>
            </a:pPr>
            <a:r>
              <a:rPr lang="en" sz="2400" b="1" kern="0" dirty="0">
                <a:solidFill>
                  <a:srgbClr val="FF0000"/>
                </a:solidFill>
                <a:cs typeface="Arial"/>
                <a:sym typeface="Arial"/>
                <a:rtl val="0"/>
              </a:rPr>
              <a:t>Scheduler runs at 10:00 PM every day</a:t>
            </a:r>
          </a:p>
        </p:txBody>
      </p:sp>
      <p:sp>
        <p:nvSpPr>
          <p:cNvPr id="24" name="Shape 1967"/>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 b="1" kern="0" dirty="0">
                <a:solidFill>
                  <a:srgbClr val="00B050"/>
                </a:solidFill>
                <a:cs typeface="Arial"/>
              </a:rPr>
              <a:t>Scheduler</a:t>
            </a:r>
            <a:endParaRPr lang="en" dirty="0"/>
          </a:p>
        </p:txBody>
      </p:sp>
    </p:spTree>
    <p:extLst>
      <p:ext uri="{BB962C8B-B14F-4D97-AF65-F5344CB8AC3E}">
        <p14:creationId xmlns:p14="http://schemas.microsoft.com/office/powerpoint/2010/main" val="129928726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a:solidFill>
                  <a:srgbClr val="00B050"/>
                </a:solidFill>
              </a:rPr>
              <a:t>Check Notification Of Patient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105</a:t>
            </a:fld>
            <a:endParaRPr lang="en"/>
          </a:p>
        </p:txBody>
      </p:sp>
    </p:spTree>
    <p:extLst>
      <p:ext uri="{BB962C8B-B14F-4D97-AF65-F5344CB8AC3E}">
        <p14:creationId xmlns:p14="http://schemas.microsoft.com/office/powerpoint/2010/main" val="2958681066"/>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106</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106</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0" name="Shape 1634"/>
          <p:cNvGrpSpPr/>
          <p:nvPr/>
        </p:nvGrpSpPr>
        <p:grpSpPr>
          <a:xfrm>
            <a:off x="539736" y="2619238"/>
            <a:ext cx="1167391" cy="1188032"/>
            <a:chOff x="2711675" y="2364825"/>
            <a:chExt cx="2695799" cy="2900699"/>
          </a:xfrm>
        </p:grpSpPr>
        <p:sp>
          <p:nvSpPr>
            <p:cNvPr id="3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2"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3" name="TextBox 3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57096312"/>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107</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107</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29" name="Straight Arrow Connector 28"/>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3" name="Shape 1634"/>
          <p:cNvGrpSpPr/>
          <p:nvPr/>
        </p:nvGrpSpPr>
        <p:grpSpPr>
          <a:xfrm>
            <a:off x="539736" y="2619238"/>
            <a:ext cx="1167391" cy="1188032"/>
            <a:chOff x="2711675" y="2364825"/>
            <a:chExt cx="2695799" cy="2900699"/>
          </a:xfrm>
        </p:grpSpPr>
        <p:sp>
          <p:nvSpPr>
            <p:cNvPr id="3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704291554"/>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108</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108</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notifications</a:t>
            </a:r>
            <a:endParaRPr lang="en-US" sz="1350" dirty="0"/>
          </a:p>
        </p:txBody>
      </p:sp>
      <p:sp>
        <p:nvSpPr>
          <p:cNvPr id="23" name="Shape 1967"/>
          <p:cNvSpPr txBox="1">
            <a:spLocks noGrp="1"/>
          </p:cNvSpPr>
          <p:nvPr>
            <p:ph type="title"/>
          </p:nvPr>
        </p:nvSpPr>
        <p:spPr>
          <a:xfrm>
            <a:off x="1924666" y="1"/>
            <a:ext cx="7180824" cy="1219200"/>
          </a:xfrm>
          <a:prstGeom prst="rect">
            <a:avLst/>
          </a:prstGeom>
        </p:spPr>
        <p:txBody>
          <a:bodyPr lIns="91425" tIns="91425" rIns="91425" bIns="91425" anchor="b" anchorCtr="0">
            <a:noAutofit/>
          </a:bodyPr>
          <a:lstStyle/>
          <a:p>
            <a:pPr>
              <a:buClr>
                <a:srgbClr val="000000"/>
              </a:buClr>
              <a:buSzPct val="25000"/>
            </a:pPr>
            <a:r>
              <a:rPr lang="en-US" b="1" kern="0" dirty="0">
                <a:solidFill>
                  <a:srgbClr val="00B050"/>
                </a:solidFill>
                <a:cs typeface="Arial"/>
                <a:sym typeface="Arial"/>
                <a:rtl val="0"/>
              </a:rPr>
              <a:t>Check </a:t>
            </a:r>
            <a:r>
              <a:rPr lang="en-US" b="1" kern="0" dirty="0" smtClean="0">
                <a:solidFill>
                  <a:srgbClr val="00B050"/>
                </a:solidFill>
                <a:cs typeface="Arial"/>
                <a:sym typeface="Arial"/>
                <a:rtl val="0"/>
              </a:rPr>
              <a:t>Notification </a:t>
            </a:r>
            <a:r>
              <a:rPr lang="en-US" b="1" kern="0" dirty="0">
                <a:solidFill>
                  <a:srgbClr val="00B050"/>
                </a:solidFill>
                <a:cs typeface="Arial"/>
                <a:sym typeface="Arial"/>
                <a:rtl val="0"/>
              </a:rPr>
              <a:t>O</a:t>
            </a:r>
            <a:r>
              <a:rPr lang="en-US" b="1" kern="0" dirty="0" smtClean="0">
                <a:solidFill>
                  <a:srgbClr val="00B050"/>
                </a:solidFill>
                <a:cs typeface="Arial"/>
                <a:sym typeface="Arial"/>
                <a:rtl val="0"/>
              </a:rPr>
              <a:t>f </a:t>
            </a:r>
            <a:r>
              <a:rPr lang="en-US" b="1" kern="0" dirty="0">
                <a:solidFill>
                  <a:srgbClr val="00B050"/>
                </a:solidFill>
                <a:cs typeface="Arial"/>
                <a:sym typeface="Arial"/>
                <a:rtl val="0"/>
              </a:rPr>
              <a:t>P</a:t>
            </a:r>
            <a:r>
              <a:rPr lang="en-US" b="1" kern="0" dirty="0" smtClean="0">
                <a:solidFill>
                  <a:srgbClr val="00B050"/>
                </a:solidFill>
                <a:cs typeface="Arial"/>
                <a:sym typeface="Arial"/>
                <a:rtl val="0"/>
              </a:rPr>
              <a:t>atient</a:t>
            </a:r>
            <a:endParaRPr lang="en-US" b="1" kern="0" dirty="0">
              <a:solidFill>
                <a:srgbClr val="00B050"/>
              </a:solidFill>
              <a:cs typeface="Arial"/>
              <a:sym typeface="Arial"/>
              <a:rtl val="0"/>
            </a:endParaRP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sz="1400" dirty="0" smtClean="0"/>
              <a:t>Send get notification request</a:t>
            </a:r>
            <a:endParaRPr lang="en-US" sz="1400" dirty="0"/>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7">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65273043"/>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109</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109</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chemeClr val="tx1"/>
                  </a:solidFill>
                  <a:latin typeface="Arial"/>
                  <a:cs typeface="Arial"/>
                  <a:sym typeface="Arial"/>
                  <a:rtl val="0"/>
                </a:rPr>
                <a:t>t</a:t>
              </a:r>
              <a:r>
                <a:rPr lang="en" sz="1500" kern="0" dirty="0">
                  <a:solidFill>
                    <a:schemeClr val="tx1"/>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0" name="Shape 1634"/>
          <p:cNvGrpSpPr/>
          <p:nvPr/>
        </p:nvGrpSpPr>
        <p:grpSpPr>
          <a:xfrm>
            <a:off x="539736" y="2619238"/>
            <a:ext cx="1167391" cy="1188032"/>
            <a:chOff x="2711675" y="2364825"/>
            <a:chExt cx="2695799" cy="2900699"/>
          </a:xfrm>
        </p:grpSpPr>
        <p:sp>
          <p:nvSpPr>
            <p:cNvPr id="41"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2"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3" name="TextBox 42"/>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002640582"/>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6146" name="Picture 2" descr="https://documents.lucidchart.com/documents/da8ed6fb-f8f6-47be-bab8-d6c441cf30e2/pages/0_0?a=627&amp;x=5&amp;y=75&amp;w=1210&amp;h=550&amp;store=1&amp;accept=image%2F*&amp;auth=LCA%2042e0207ef3035b127e42d5a512eb59088a65bb8f-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738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40200"/>
            <a:ext cx="2038350" cy="2717800"/>
          </a:xfrm>
          <a:prstGeom prst="rect">
            <a:avLst/>
          </a:prstGeom>
        </p:spPr>
      </p:pic>
    </p:spTree>
    <p:extLst>
      <p:ext uri="{BB962C8B-B14F-4D97-AF65-F5344CB8AC3E}">
        <p14:creationId xmlns:p14="http://schemas.microsoft.com/office/powerpoint/2010/main" val="2071012923"/>
      </p:ext>
    </p:extLst>
  </p:cSld>
  <p:clrMapOvr>
    <a:masterClrMapping/>
  </p:clrMapOvr>
  <p:transition spd="slow">
    <p:cut/>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110</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110</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endParaRPr sz="1350" b="1" dirty="0" smtClean="0">
              <a:latin typeface="Arial" panose="020B0604020202020204" pitchFamily="34" charset="0"/>
              <a:cs typeface="Arial" panose="020B0604020202020204" pitchFamily="34" charset="0"/>
            </a:endParaRPr>
          </a:p>
          <a:p>
            <a:pPr algn="ctr"/>
            <a:r>
              <a:rPr lang="en" sz="1350" b="1" dirty="0" smtClean="0">
                <a:latin typeface="Arial" panose="020B0604020202020204" pitchFamily="34" charset="0"/>
                <a:cs typeface="Arial" panose="020B0604020202020204" pitchFamily="34" charset="0"/>
              </a:rPr>
              <a:t>Web Application</a:t>
            </a:r>
          </a:p>
          <a:p>
            <a:pPr algn="ctr"/>
            <a:r>
              <a:rPr lang="en" sz="1350" b="1" dirty="0" smtClean="0">
                <a:latin typeface="Arial" panose="020B0604020202020204" pitchFamily="34" charset="0"/>
                <a:cs typeface="Arial" panose="020B0604020202020204" pitchFamily="34" charset="0"/>
              </a:rPr>
              <a:t>(Server side)</a:t>
            </a:r>
            <a:endParaRPr lang="en" sz="1350" b="1" dirty="0">
              <a:latin typeface="Arial" panose="020B0604020202020204" pitchFamily="34" charset="0"/>
              <a:cs typeface="Arial" panose="020B0604020202020204" pitchFamily="34" charset="0"/>
            </a:endParaRP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b="1" kern="0" dirty="0">
                  <a:solidFill>
                    <a:srgbClr val="FF0000"/>
                  </a:solidFill>
                  <a:latin typeface="Arial"/>
                  <a:cs typeface="Arial"/>
                  <a:sym typeface="Arial"/>
                  <a:rtl val="0"/>
                </a:rPr>
                <a:t>r</a:t>
              </a:r>
              <a:r>
                <a:rPr lang="en" sz="1500" b="1" kern="0" dirty="0">
                  <a:solidFill>
                    <a:srgbClr val="FF0000"/>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806783580"/>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111</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a:solidFill>
                    <a:srgbClr val="FF0000"/>
                  </a:solidFill>
                  <a:latin typeface="Arial"/>
                  <a:cs typeface="Arial"/>
                  <a:sym typeface="Arial"/>
                  <a:rtl val="0"/>
                </a:rPr>
                <a:t>t</a:t>
              </a:r>
              <a:r>
                <a:rPr lang="en" sz="1500" b="1" kern="0" dirty="0">
                  <a:solidFill>
                    <a:srgbClr val="FF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827233209"/>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112</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b="1" kern="0" dirty="0">
                  <a:solidFill>
                    <a:srgbClr val="FF0000"/>
                  </a:solidFill>
                  <a:latin typeface="Arial"/>
                  <a:cs typeface="Arial"/>
                  <a:sym typeface="Arial"/>
                  <a:rtl val="0"/>
                </a:rPr>
                <a:t>s</a:t>
              </a:r>
              <a:r>
                <a:rPr lang="en" sz="1500" b="1" kern="0" dirty="0">
                  <a:solidFill>
                    <a:srgbClr val="FF0000"/>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3" name="Shape 1634"/>
          <p:cNvGrpSpPr/>
          <p:nvPr/>
        </p:nvGrpSpPr>
        <p:grpSpPr>
          <a:xfrm>
            <a:off x="594709" y="2760715"/>
            <a:ext cx="1167391" cy="1188032"/>
            <a:chOff x="2711675" y="2364825"/>
            <a:chExt cx="2695799" cy="2900699"/>
          </a:xfrm>
        </p:grpSpPr>
        <p:sp>
          <p:nvSpPr>
            <p:cNvPr id="2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2" name="Shape 1634"/>
          <p:cNvGrpSpPr/>
          <p:nvPr/>
        </p:nvGrpSpPr>
        <p:grpSpPr>
          <a:xfrm>
            <a:off x="539736" y="2619238"/>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380806208"/>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113</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113</a:t>
            </a:fld>
            <a:endParaRPr lang="en">
              <a:solidFill>
                <a:srgbClr val="FFFFFF"/>
              </a:solidFill>
            </a:endParaRPr>
          </a:p>
        </p:txBody>
      </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4">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3" name="Straight Arrow Connector 22"/>
          <p:cNvCxnSpPr>
            <a:cxnSpLocks/>
          </p:cNvCxnSpPr>
          <p:nvPr/>
        </p:nvCxnSpPr>
        <p:spPr>
          <a:xfrm flipH="1">
            <a:off x="2143086" y="3478363"/>
            <a:ext cx="1132130" cy="2538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2338177" y="4737918"/>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kern="0" dirty="0">
                  <a:solidFill>
                    <a:srgbClr val="000000"/>
                  </a:solidFill>
                  <a:latin typeface="Arial"/>
                  <a:cs typeface="Arial"/>
                  <a:sym typeface="Arial"/>
                  <a:rtl val="0"/>
                </a:rPr>
                <a:t>t</a:t>
              </a:r>
              <a:r>
                <a:rPr lang="en" sz="1500" kern="0" dirty="0">
                  <a:solidFill>
                    <a:srgbClr val="000000"/>
                  </a:solidFill>
                  <a:latin typeface="Arial"/>
                  <a:cs typeface="Arial"/>
                  <a:sym typeface="Arial"/>
                  <a:rtl val="0"/>
                </a:rPr>
                <a:t>ype</a:t>
              </a:r>
            </a:p>
            <a:p>
              <a:pPr defTabSz="685800"/>
              <a:r>
                <a:rPr lang="en-US" sz="1500" kern="0" dirty="0">
                  <a:solidFill>
                    <a:schemeClr val="tx1"/>
                  </a:solidFill>
                  <a:latin typeface="Arial"/>
                  <a:cs typeface="Arial"/>
                  <a:sym typeface="Arial"/>
                  <a:rtl val="0"/>
                </a:rPr>
                <a:t>s</a:t>
              </a:r>
              <a:r>
                <a:rPr lang="en" sz="1500" kern="0" dirty="0">
                  <a:solidFill>
                    <a:schemeClr val="tx1"/>
                  </a:solidFill>
                  <a:latin typeface="Arial"/>
                  <a:cs typeface="Arial"/>
                  <a:sym typeface="Arial"/>
                  <a:rtl val="0"/>
                </a:rPr>
                <a:t>tatus</a:t>
              </a:r>
            </a:p>
            <a:p>
              <a:pPr defTabSz="685800"/>
              <a:r>
                <a:rPr lang="en" sz="1500" kern="0" dirty="0">
                  <a:solidFill>
                    <a:srgbClr val="000000"/>
                  </a:solidFill>
                  <a:latin typeface="Arial"/>
                  <a:cs typeface="Arial"/>
                  <a:sym typeface="Arial"/>
                  <a:rtl val="0"/>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cxnSp>
        <p:nvCxnSpPr>
          <p:cNvPr id="28" name="Straight Connector 27"/>
          <p:cNvCxnSpPr/>
          <p:nvPr/>
        </p:nvCxnSpPr>
        <p:spPr>
          <a:xfrm>
            <a:off x="2819400"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6" name="Shape 1634"/>
          <p:cNvGrpSpPr/>
          <p:nvPr/>
        </p:nvGrpSpPr>
        <p:grpSpPr>
          <a:xfrm>
            <a:off x="594709" y="2760715"/>
            <a:ext cx="1167391" cy="1188032"/>
            <a:chOff x="2711675" y="2364825"/>
            <a:chExt cx="2695799" cy="2900699"/>
          </a:xfrm>
        </p:grpSpPr>
        <p:sp>
          <p:nvSpPr>
            <p:cNvPr id="2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0"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6" name="TextBox 35"/>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1" name="Shape 1634"/>
          <p:cNvGrpSpPr/>
          <p:nvPr/>
        </p:nvGrpSpPr>
        <p:grpSpPr>
          <a:xfrm>
            <a:off x="539736" y="2619238"/>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6">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637669803"/>
      </p:ext>
    </p:extLst>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114</a:t>
            </a:fld>
            <a:endParaRPr lang="en"/>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114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endParaRPr sz="1350" b="1" dirty="0">
              <a:latin typeface="Arial" panose="020B0604020202020204" pitchFamily="34" charset="0"/>
              <a:cs typeface="Arial" panose="020B0604020202020204" pitchFamily="34" charset="0"/>
            </a:endParaRPr>
          </a:p>
          <a:p>
            <a:pPr algn="ctr"/>
            <a:r>
              <a:rPr lang="en" sz="1350" b="1" dirty="0">
                <a:latin typeface="Arial" panose="020B0604020202020204" pitchFamily="34" charset="0"/>
                <a:cs typeface="Arial" panose="020B0604020202020204" pitchFamily="34" charset="0"/>
              </a:rPr>
              <a:t>Web Application</a:t>
            </a:r>
          </a:p>
          <a:p>
            <a:pPr algn="ctr"/>
            <a:r>
              <a:rPr lang="en" sz="1350" b="1" dirty="0">
                <a:latin typeface="Arial" panose="020B0604020202020204" pitchFamily="34" charset="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657600"/>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endParaRPr lang="en-US"/>
          </a:p>
        </p:txBody>
      </p:sp>
      <p:sp>
        <p:nvSpPr>
          <p:cNvPr id="2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24" name="TextBox 23"/>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8" name="TextBox 27"/>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cxnSp>
        <p:nvCxnSpPr>
          <p:cNvPr id="27" name="Straight Arrow Connector 26"/>
          <p:cNvCxnSpPr>
            <a:cxnSpLocks/>
          </p:cNvCxnSpPr>
          <p:nvPr/>
        </p:nvCxnSpPr>
        <p:spPr>
          <a:xfrm flipV="1">
            <a:off x="1935727" y="3581400"/>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962919" y="3724999"/>
            <a:ext cx="1485811" cy="507831"/>
          </a:xfrm>
          <a:prstGeom prst="rect">
            <a:avLst/>
          </a:prstGeom>
          <a:noFill/>
        </p:spPr>
        <p:txBody>
          <a:bodyPr wrap="square" rtlCol="0">
            <a:spAutoFit/>
          </a:bodyPr>
          <a:lstStyle/>
          <a:p>
            <a:r>
              <a:rPr lang="en-US" sz="1350" dirty="0" smtClean="0"/>
              <a:t>Send update status command</a:t>
            </a:r>
            <a:endParaRPr lang="en-US" sz="1350" dirty="0"/>
          </a:p>
        </p:txBody>
      </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2960202639"/>
      </p:ext>
    </p:extLst>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115</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3" name="Title 2"/>
          <p:cNvSpPr>
            <a:spLocks noGrp="1"/>
          </p:cNvSpPr>
          <p:nvPr>
            <p:ph type="title"/>
          </p:nvPr>
        </p:nvSpPr>
        <p:spPr/>
        <p:txBody>
          <a:bodyPr/>
          <a:lstStyle/>
          <a:p>
            <a:endParaRPr lang="en-US"/>
          </a:p>
        </p:txBody>
      </p:sp>
      <p:sp>
        <p:nvSpPr>
          <p:cNvPr id="9"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728599637"/>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116</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3" name="Title 2"/>
          <p:cNvSpPr>
            <a:spLocks noGrp="1"/>
          </p:cNvSpPr>
          <p:nvPr>
            <p:ph type="title"/>
          </p:nvPr>
        </p:nvSpPr>
        <p:spPr/>
        <p:txBody>
          <a:bodyPr/>
          <a:lstStyle/>
          <a:p>
            <a:endParaRPr lang="en-US"/>
          </a:p>
        </p:txBody>
      </p:sp>
      <p:cxnSp>
        <p:nvCxnSpPr>
          <p:cNvPr id="12" name="Straight Arrow Connector 11"/>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1"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3833678787"/>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117</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3" name="Title 2"/>
          <p:cNvSpPr>
            <a:spLocks noGrp="1"/>
          </p:cNvSpPr>
          <p:nvPr>
            <p:ph type="title"/>
          </p:nvPr>
        </p:nvSpPr>
        <p:spPr/>
        <p:txBody>
          <a:bodyPr/>
          <a:lstStyle/>
          <a:p>
            <a:endParaRPr lang="en-US"/>
          </a:p>
        </p:txBody>
      </p:sp>
      <p:cxnSp>
        <p:nvCxnSpPr>
          <p:cNvPr id="14" name="Straight Arrow Connector 13"/>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2"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cxnSp>
        <p:nvCxnSpPr>
          <p:cNvPr id="15" name="Straight Arrow Connector 14"/>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Tree>
    <p:extLst>
      <p:ext uri="{BB962C8B-B14F-4D97-AF65-F5344CB8AC3E}">
        <p14:creationId xmlns:p14="http://schemas.microsoft.com/office/powerpoint/2010/main" val="1652535552"/>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118</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4" name="Text Placeholder 13"/>
          <p:cNvSpPr>
            <a:spLocks noGrp="1"/>
          </p:cNvSpPr>
          <p:nvPr>
            <p:ph type="body" idx="1"/>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noAutofit/>
          </a:bodyPr>
          <a:lstStyle/>
          <a:p>
            <a:pPr marL="0" indent="0" algn="ctr">
              <a:buNone/>
            </a:pPr>
            <a:r>
              <a:rPr lang="en-US" sz="2000" dirty="0" smtClean="0"/>
              <a:t>Handle new </a:t>
            </a:r>
            <a:r>
              <a:rPr lang="en-US" sz="2000" dirty="0"/>
              <a:t>t</a:t>
            </a:r>
            <a:r>
              <a:rPr lang="en-US" sz="2000" dirty="0" smtClean="0"/>
              <a:t>reatment</a:t>
            </a:r>
            <a:endParaRPr lang="en-US" sz="2000" dirty="0"/>
          </a:p>
        </p:txBody>
      </p:sp>
      <p:cxnSp>
        <p:nvCxnSpPr>
          <p:cNvPr id="19" name="Straight Arrow Connector 18"/>
          <p:cNvCxnSpPr/>
          <p:nvPr/>
        </p:nvCxnSpPr>
        <p:spPr>
          <a:xfrm flipV="1">
            <a:off x="1109534" y="2133600"/>
            <a:ext cx="1481266" cy="16486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4" idx="1"/>
          </p:cNvCxnSpPr>
          <p:nvPr/>
        </p:nvCxnSpPr>
        <p:spPr>
          <a:xfrm flipV="1">
            <a:off x="4724400" y="2202701"/>
            <a:ext cx="1216068" cy="7099"/>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5"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Tree>
    <p:extLst>
      <p:ext uri="{BB962C8B-B14F-4D97-AF65-F5344CB8AC3E}">
        <p14:creationId xmlns:p14="http://schemas.microsoft.com/office/powerpoint/2010/main" val="2780317369"/>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119</a:t>
            </a:fld>
            <a:endParaRPr lang="en"/>
          </a:p>
        </p:txBody>
      </p:sp>
      <p:grpSp>
        <p:nvGrpSpPr>
          <p:cNvPr id="6" name="Shape 688"/>
          <p:cNvGrpSpPr/>
          <p:nvPr/>
        </p:nvGrpSpPr>
        <p:grpSpPr>
          <a:xfrm>
            <a:off x="304800" y="2717031"/>
            <a:ext cx="1609469" cy="1750561"/>
            <a:chOff x="4336150" y="2339323"/>
            <a:chExt cx="1814399" cy="1044951"/>
          </a:xfrm>
          <a:solidFill>
            <a:schemeClr val="bg2"/>
          </a:solidFill>
        </p:grpSpPr>
        <p:sp>
          <p:nvSpPr>
            <p:cNvPr id="7"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kern="0" dirty="0">
                  <a:solidFill>
                    <a:schemeClr val="tx1"/>
                  </a:solidFill>
                  <a:latin typeface="Arial"/>
                  <a:cs typeface="Arial"/>
                  <a:sym typeface="Arial"/>
                  <a:rtl val="0"/>
                </a:rPr>
                <a:t>r</a:t>
              </a:r>
              <a:r>
                <a:rPr lang="en" sz="1500" kern="0" dirty="0">
                  <a:solidFill>
                    <a:schemeClr val="tx1"/>
                  </a:solidFill>
                  <a:latin typeface="Arial"/>
                  <a:cs typeface="Arial"/>
                  <a:sym typeface="Arial"/>
                  <a:rtl val="0"/>
                </a:rPr>
                <a:t>eceiverId</a:t>
              </a:r>
            </a:p>
            <a:p>
              <a:pPr defTabSz="685800"/>
              <a:r>
                <a:rPr lang="en-US" sz="1500" b="1" kern="0" dirty="0" smtClean="0">
                  <a:solidFill>
                    <a:srgbClr val="FF0000"/>
                  </a:solidFill>
                  <a:latin typeface="Arial"/>
                  <a:cs typeface="Arial"/>
                  <a:sym typeface="Arial"/>
                  <a:rtl val="0"/>
                </a:rPr>
                <a:t>t</a:t>
              </a:r>
              <a:r>
                <a:rPr lang="en" sz="1500" b="1" kern="0" dirty="0" smtClean="0">
                  <a:solidFill>
                    <a:srgbClr val="FF0000"/>
                  </a:solidFill>
                  <a:latin typeface="Arial"/>
                  <a:cs typeface="Arial"/>
                  <a:sym typeface="Arial"/>
                  <a:rtl val="0"/>
                </a:rPr>
                <a:t>ype</a:t>
              </a:r>
              <a:endParaRPr lang="en" sz="1500" b="1" kern="0" dirty="0">
                <a:solidFill>
                  <a:srgbClr val="FF0000"/>
                </a:solidFill>
                <a:latin typeface="Arial"/>
                <a:cs typeface="Arial"/>
                <a:sym typeface="Arial"/>
                <a:rtl val="0"/>
              </a:endParaRPr>
            </a:p>
            <a:p>
              <a:pPr defTabSz="685800"/>
              <a:r>
                <a:rPr lang="en-US" sz="1500" kern="0" dirty="0" smtClean="0">
                  <a:solidFill>
                    <a:schemeClr val="tx1"/>
                  </a:solidFill>
                  <a:latin typeface="Arial"/>
                  <a:cs typeface="Arial"/>
                  <a:sym typeface="Arial"/>
                  <a:rtl val="0"/>
                </a:rPr>
                <a:t>s</a:t>
              </a:r>
              <a:r>
                <a:rPr lang="en" sz="1500" kern="0" dirty="0" smtClean="0">
                  <a:solidFill>
                    <a:schemeClr val="tx1"/>
                  </a:solidFill>
                  <a:latin typeface="Arial"/>
                  <a:cs typeface="Arial"/>
                  <a:sym typeface="Arial"/>
                  <a:rtl val="0"/>
                </a:rPr>
                <a:t>tatus</a:t>
              </a:r>
              <a:endParaRPr lang="en" sz="1500" kern="0" dirty="0">
                <a:solidFill>
                  <a:schemeClr val="tx1"/>
                </a:solidFill>
                <a:latin typeface="Arial"/>
                <a:cs typeface="Arial"/>
                <a:sym typeface="Arial"/>
                <a:rtl val="0"/>
              </a:endParaRPr>
            </a:p>
            <a:p>
              <a:pPr defTabSz="685800"/>
              <a:r>
                <a:rPr lang="en" sz="1500" kern="0" dirty="0">
                  <a:solidFill>
                    <a:srgbClr val="000000"/>
                  </a:solidFill>
                  <a:latin typeface="Arial"/>
                  <a:cs typeface="Arial"/>
                  <a:sym typeface="Arial"/>
                  <a:rtl val="0"/>
                </a:rPr>
                <a:t>…</a:t>
              </a:r>
            </a:p>
          </p:txBody>
        </p:sp>
        <p:sp>
          <p:nvSpPr>
            <p:cNvPr id="8"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kern="0" dirty="0">
                  <a:solidFill>
                    <a:srgbClr val="000000"/>
                  </a:solidFill>
                  <a:latin typeface="Arial"/>
                  <a:cs typeface="Arial"/>
                  <a:sym typeface="Arial"/>
                  <a:rtl val="0"/>
                </a:rPr>
                <a:t>Notify</a:t>
              </a:r>
              <a:endParaRPr lang="en" sz="1050" b="1" kern="0" dirty="0">
                <a:solidFill>
                  <a:srgbClr val="000000"/>
                </a:solidFill>
                <a:latin typeface="Arial"/>
                <a:cs typeface="Arial"/>
                <a:sym typeface="Arial"/>
                <a:rtl val="0"/>
              </a:endParaRPr>
            </a:p>
          </p:txBody>
        </p:sp>
      </p:grpSp>
      <p:sp>
        <p:nvSpPr>
          <p:cNvPr id="10" name="TextBox 9"/>
          <p:cNvSpPr txBox="1"/>
          <p:nvPr/>
        </p:nvSpPr>
        <p:spPr>
          <a:xfrm>
            <a:off x="2590800" y="1902788"/>
            <a:ext cx="2525308" cy="646331"/>
          </a:xfrm>
          <a:prstGeom prst="rect">
            <a:avLst/>
          </a:prstGeom>
          <a:noFill/>
        </p:spPr>
        <p:txBody>
          <a:bodyPr wrap="square" rtlCol="0">
            <a:spAutoFit/>
          </a:bodyPr>
          <a:lstStyle/>
          <a:p>
            <a:r>
              <a:rPr lang="en-US" sz="1800" dirty="0" smtClean="0"/>
              <a:t>– </a:t>
            </a:r>
            <a:r>
              <a:rPr lang="en-US" sz="1800" dirty="0"/>
              <a:t>Notification about new treatment</a:t>
            </a:r>
          </a:p>
        </p:txBody>
      </p:sp>
      <p:sp>
        <p:nvSpPr>
          <p:cNvPr id="11" name="TextBox 10"/>
          <p:cNvSpPr txBox="1"/>
          <p:nvPr/>
        </p:nvSpPr>
        <p:spPr>
          <a:xfrm>
            <a:off x="2590800" y="2831331"/>
            <a:ext cx="2409195" cy="1200329"/>
          </a:xfrm>
          <a:prstGeom prst="rect">
            <a:avLst/>
          </a:prstGeom>
          <a:noFill/>
        </p:spPr>
        <p:txBody>
          <a:bodyPr wrap="square" rtlCol="0">
            <a:spAutoFit/>
          </a:bodyPr>
          <a:lstStyle/>
          <a:p>
            <a:r>
              <a:rPr lang="en-US" sz="1800" dirty="0" smtClean="0"/>
              <a:t>– Notification </a:t>
            </a:r>
            <a:r>
              <a:rPr lang="en-US" sz="1800" dirty="0"/>
              <a:t>about patient practice result (Not followed the treatment) </a:t>
            </a:r>
          </a:p>
        </p:txBody>
      </p:sp>
      <p:sp>
        <p:nvSpPr>
          <p:cNvPr id="12" name="TextBox 11"/>
          <p:cNvSpPr txBox="1"/>
          <p:nvPr/>
        </p:nvSpPr>
        <p:spPr>
          <a:xfrm>
            <a:off x="2590800" y="4313872"/>
            <a:ext cx="2525308" cy="1477328"/>
          </a:xfrm>
          <a:prstGeom prst="rect">
            <a:avLst/>
          </a:prstGeom>
          <a:noFill/>
        </p:spPr>
        <p:txBody>
          <a:bodyPr wrap="square" rtlCol="0">
            <a:spAutoFit/>
          </a:bodyPr>
          <a:lstStyle/>
          <a:p>
            <a:r>
              <a:rPr lang="en-US" sz="1800" dirty="0" smtClean="0"/>
              <a:t>– </a:t>
            </a:r>
            <a:r>
              <a:rPr lang="en-US" sz="1800" dirty="0"/>
              <a:t>Notification about patient practice result (Finished over the </a:t>
            </a:r>
            <a:r>
              <a:rPr lang="en-US" sz="1800" dirty="0" smtClean="0"/>
              <a:t>treatment) </a:t>
            </a:r>
            <a:endParaRPr lang="en-US" sz="1800" dirty="0"/>
          </a:p>
          <a:p>
            <a:endParaRPr lang="en-US" sz="1800" dirty="0"/>
          </a:p>
        </p:txBody>
      </p:sp>
      <p:sp>
        <p:nvSpPr>
          <p:cNvPr id="16" name="Text Placeholder 13"/>
          <p:cNvSpPr txBox="1">
            <a:spLocks/>
          </p:cNvSpPr>
          <p:nvPr/>
        </p:nvSpPr>
        <p:spPr>
          <a:xfrm>
            <a:off x="5932408" y="3599864"/>
            <a:ext cx="2898732" cy="714008"/>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rmAutofit/>
          </a:bodyPr>
          <a:lstStyle>
            <a:lvl1pPr marL="342900" indent="-342900" algn="l" defTabSz="914400" rtl="0" eaLnBrk="1" latinLnBrk="0" hangingPunct="1">
              <a:spcBef>
                <a:spcPts val="0"/>
              </a:spcBef>
              <a:buFont typeface="Arial" pitchFamily="34" charset="0"/>
              <a:buChar char="•"/>
              <a:defRPr sz="3200" kern="1200">
                <a:solidFill>
                  <a:schemeClr val="lt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lt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lt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lt1"/>
                </a:solidFill>
                <a:latin typeface="+mn-lt"/>
                <a:ea typeface="+mn-ea"/>
                <a:cs typeface="+mn-cs"/>
              </a:defRPr>
            </a:lvl9pPr>
          </a:lstStyle>
          <a:p>
            <a:pPr marL="0" indent="0" algn="ctr">
              <a:buNone/>
            </a:pPr>
            <a:r>
              <a:rPr lang="en-US" sz="2000" dirty="0">
                <a:solidFill>
                  <a:schemeClr val="tx1"/>
                </a:solidFill>
              </a:rPr>
              <a:t>Notice practice result</a:t>
            </a:r>
          </a:p>
        </p:txBody>
      </p:sp>
      <p:cxnSp>
        <p:nvCxnSpPr>
          <p:cNvPr id="19" name="Straight Arrow Connector 18"/>
          <p:cNvCxnSpPr/>
          <p:nvPr/>
        </p:nvCxnSpPr>
        <p:spPr>
          <a:xfrm flipV="1">
            <a:off x="1109534" y="3048000"/>
            <a:ext cx="1481266" cy="734262"/>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p:cNvCxnSpPr>
            <a:endCxn id="16" idx="1"/>
          </p:cNvCxnSpPr>
          <p:nvPr/>
        </p:nvCxnSpPr>
        <p:spPr>
          <a:xfrm>
            <a:off x="4876800" y="3048000"/>
            <a:ext cx="1055608" cy="908868"/>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7" name="Shape 1967"/>
          <p:cNvSpPr txBox="1">
            <a:spLocks/>
          </p:cNvSpPr>
          <p:nvPr/>
        </p:nvSpPr>
        <p:spPr>
          <a:xfrm>
            <a:off x="1924666" y="1"/>
            <a:ext cx="7180824"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cs typeface="Arial"/>
                <a:sym typeface="Arial"/>
                <a:rtl val="0"/>
              </a:rPr>
              <a:t>Check Notification Of Patient</a:t>
            </a:r>
            <a:endParaRPr lang="en-US" b="1" kern="0" dirty="0">
              <a:solidFill>
                <a:srgbClr val="00B050"/>
              </a:solidFill>
              <a:cs typeface="Arial"/>
              <a:sym typeface="Arial"/>
              <a:rtl val="0"/>
            </a:endParaRPr>
          </a:p>
        </p:txBody>
      </p:sp>
      <p:sp>
        <p:nvSpPr>
          <p:cNvPr id="18" name="Text Placeholder 13"/>
          <p:cNvSpPr txBox="1">
            <a:spLocks/>
          </p:cNvSpPr>
          <p:nvPr/>
        </p:nvSpPr>
        <p:spPr>
          <a:xfrm>
            <a:off x="5940468" y="1901818"/>
            <a:ext cx="2895600" cy="601766"/>
          </a:xfrm>
          <a:prstGeom prst="rect">
            <a:avLst/>
          </a:prstGeom>
          <a:solidFill>
            <a:schemeClr val="accent3">
              <a:lumMod val="60000"/>
              <a:lumOff val="40000"/>
            </a:schemeClr>
          </a:solidFill>
        </p:spPr>
        <p:style>
          <a:lnRef idx="2">
            <a:schemeClr val="accent3"/>
          </a:lnRef>
          <a:fillRef idx="1">
            <a:schemeClr val="lt1"/>
          </a:fillRef>
          <a:effectRef idx="0">
            <a:schemeClr val="accent3"/>
          </a:effectRef>
          <a:fontRef idx="minor">
            <a:schemeClr val="dk1"/>
          </a:fontRef>
        </p:style>
        <p:txBody>
          <a:bodyPr vert="horz" lIns="91425" tIns="91425" rIns="91425" bIns="91425" rtlCol="0" anchor="ctr" anchorCtr="0">
            <a:noAutofit/>
          </a:bodyPr>
          <a:lstStyle>
            <a:lvl1pPr marL="342900" indent="-342900" algn="l" defTabSz="914400" rtl="0" eaLnBrk="1" latinLnBrk="0" hangingPunct="1">
              <a:spcBef>
                <a:spcPts val="0"/>
              </a:spcBef>
              <a:buFont typeface="Arial" pitchFamily="34" charset="0"/>
              <a:buChar char="•"/>
              <a:defRPr sz="3200" kern="1200">
                <a:solidFill>
                  <a:schemeClr val="dk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dk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dk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dk1"/>
                </a:solidFill>
                <a:latin typeface="+mn-lt"/>
                <a:ea typeface="+mn-ea"/>
                <a:cs typeface="+mn-cs"/>
              </a:defRPr>
            </a:lvl9pPr>
          </a:lstStyle>
          <a:p>
            <a:pPr marL="0" indent="0" algn="ctr">
              <a:buFont typeface="Arial" pitchFamily="34" charset="0"/>
              <a:buNone/>
            </a:pPr>
            <a:r>
              <a:rPr lang="en-US" sz="2000" smtClean="0"/>
              <a:t>Handle new treatment</a:t>
            </a:r>
            <a:endParaRPr lang="en-US" sz="2000" dirty="0"/>
          </a:p>
        </p:txBody>
      </p:sp>
      <p:cxnSp>
        <p:nvCxnSpPr>
          <p:cNvPr id="20" name="Straight Arrow Connector 19"/>
          <p:cNvCxnSpPr/>
          <p:nvPr/>
        </p:nvCxnSpPr>
        <p:spPr>
          <a:xfrm>
            <a:off x="1109534" y="3782262"/>
            <a:ext cx="1481266" cy="696476"/>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flipV="1">
            <a:off x="4876800" y="3956868"/>
            <a:ext cx="1055608" cy="521870"/>
          </a:xfrm>
          <a:prstGeom prst="straightConnector1">
            <a:avLst/>
          </a:prstGeom>
          <a:ln w="63500">
            <a:solidFill>
              <a:schemeClr val="tx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694156989"/>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5122" name="Picture 2" descr="https://documents.lucidchart.com/documents/da8ed6fb-f8f6-47be-bab8-d6c441cf30e2/pages/0_0?a=629&amp;x=5&amp;y=75&amp;w=1210&amp;h=550&amp;store=1&amp;accept=image%2F*&amp;auth=LCA%2008b0065b8d4dd89e5bb6ca06c61d49644b1bb2f0-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8356"/>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194359"/>
      </p:ext>
    </p:extLst>
  </p:cSld>
  <p:clrMapOvr>
    <a:masterClrMapping/>
  </p:clrMapOvr>
  <p:transition spd="slow">
    <p:cut/>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Handle New </a:t>
            </a:r>
            <a:r>
              <a:rPr lang="en" sz="4800" b="1" dirty="0">
                <a:solidFill>
                  <a:srgbClr val="00B050"/>
                </a:solidFill>
              </a:rPr>
              <a:t>Treatment</a:t>
            </a: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120</a:t>
            </a:fld>
            <a:endParaRPr lang="en"/>
          </a:p>
        </p:txBody>
      </p:sp>
    </p:spTree>
    <p:extLst>
      <p:ext uri="{BB962C8B-B14F-4D97-AF65-F5344CB8AC3E}">
        <p14:creationId xmlns:p14="http://schemas.microsoft.com/office/powerpoint/2010/main" val="1108718356"/>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121</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121</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13" name="TextBox 1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19" name="TextBox 1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grpSp>
        <p:nvGrpSpPr>
          <p:cNvPr id="22" name="Shape 1634"/>
          <p:cNvGrpSpPr/>
          <p:nvPr/>
        </p:nvGrpSpPr>
        <p:grpSpPr>
          <a:xfrm>
            <a:off x="594709" y="2760715"/>
            <a:ext cx="1167391" cy="1188032"/>
            <a:chOff x="2711675" y="2364825"/>
            <a:chExt cx="2695799" cy="2900699"/>
          </a:xfrm>
        </p:grpSpPr>
        <p:sp>
          <p:nvSpPr>
            <p:cNvPr id="23"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4"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25" name="TextBox 24"/>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27" name="Shape 1634"/>
          <p:cNvGrpSpPr/>
          <p:nvPr/>
        </p:nvGrpSpPr>
        <p:grpSpPr>
          <a:xfrm>
            <a:off x="539736" y="2619238"/>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1502967643"/>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122</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122</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sp>
        <p:nvSpPr>
          <p:cNvPr id="22" name="TextBox 21"/>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3" name="TextBox 22"/>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4"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7" name="Shape 1634"/>
          <p:cNvGrpSpPr/>
          <p:nvPr/>
        </p:nvGrpSpPr>
        <p:grpSpPr>
          <a:xfrm>
            <a:off x="594709" y="2760715"/>
            <a:ext cx="1167391" cy="1188032"/>
            <a:chOff x="2711675" y="2364825"/>
            <a:chExt cx="2695799" cy="2900699"/>
          </a:xfrm>
        </p:grpSpPr>
        <p:sp>
          <p:nvSpPr>
            <p:cNvPr id="28"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29"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0" name="TextBox 29"/>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1" name="Straight Arrow Connector 30"/>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988696" y="2280220"/>
            <a:ext cx="1227802" cy="738664"/>
          </a:xfrm>
          <a:prstGeom prst="rect">
            <a:avLst/>
          </a:prstGeom>
          <a:noFill/>
        </p:spPr>
        <p:txBody>
          <a:bodyPr wrap="square" rtlCol="0">
            <a:spAutoFit/>
          </a:bodyPr>
          <a:lstStyle/>
          <a:p>
            <a:r>
              <a:rPr lang="en-US" dirty="0" smtClean="0"/>
              <a:t>Send get treatment request</a:t>
            </a:r>
            <a:endParaRPr lang="en-US" dirty="0"/>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4" name="Shape 1634"/>
          <p:cNvGrpSpPr/>
          <p:nvPr/>
        </p:nvGrpSpPr>
        <p:grpSpPr>
          <a:xfrm>
            <a:off x="539736" y="2619238"/>
            <a:ext cx="1167391" cy="1188032"/>
            <a:chOff x="2711675" y="2364825"/>
            <a:chExt cx="2695799" cy="2900699"/>
          </a:xfrm>
        </p:grpSpPr>
        <p:sp>
          <p:nvSpPr>
            <p:cNvPr id="3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133922130"/>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123</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123</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1" name="Straight Arrow Connector 20"/>
          <p:cNvCxnSpPr>
            <a:cxnSpLocks/>
          </p:cNvCxnSpPr>
          <p:nvPr/>
        </p:nvCxnSpPr>
        <p:spPr>
          <a:xfrm>
            <a:off x="5049502" y="3098779"/>
            <a:ext cx="1408448" cy="0"/>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07446" y="2649552"/>
            <a:ext cx="1434435" cy="300082"/>
          </a:xfrm>
          <a:prstGeom prst="rect">
            <a:avLst/>
          </a:prstGeom>
          <a:noFill/>
        </p:spPr>
        <p:txBody>
          <a:bodyPr wrap="square" rtlCol="0">
            <a:spAutoFit/>
          </a:bodyPr>
          <a:lstStyle/>
          <a:p>
            <a:r>
              <a:rPr lang="en-US" sz="1350" dirty="0"/>
              <a:t>Get </a:t>
            </a:r>
            <a:r>
              <a:rPr lang="en-US" sz="1350" dirty="0" smtClean="0"/>
              <a:t>treatment</a:t>
            </a:r>
            <a:endParaRPr lang="en-US" sz="1350" dirty="0"/>
          </a:p>
        </p:txBody>
      </p:sp>
      <p:sp>
        <p:nvSpPr>
          <p:cNvPr id="23" name="TextBox 2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4" name="TextBox 23"/>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5"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29" name="Shape 1634"/>
          <p:cNvGrpSpPr/>
          <p:nvPr/>
        </p:nvGrpSpPr>
        <p:grpSpPr>
          <a:xfrm>
            <a:off x="594709" y="2760715"/>
            <a:ext cx="1167391" cy="1188032"/>
            <a:chOff x="2711675" y="2364825"/>
            <a:chExt cx="2695799" cy="2900699"/>
          </a:xfrm>
        </p:grpSpPr>
        <p:sp>
          <p:nvSpPr>
            <p:cNvPr id="30"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1"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2" name="TextBox 31"/>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3" name="Straight Arrow Connector 32"/>
          <p:cNvCxnSpPr>
            <a:cxnSpLocks/>
          </p:cNvCxnSpPr>
          <p:nvPr/>
        </p:nvCxnSpPr>
        <p:spPr>
          <a:xfrm flipV="1">
            <a:off x="1935727" y="3098779"/>
            <a:ext cx="1339481" cy="4758"/>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988696" y="2280220"/>
            <a:ext cx="1227802" cy="738664"/>
          </a:xfrm>
          <a:prstGeom prst="rect">
            <a:avLst/>
          </a:prstGeom>
          <a:noFill/>
        </p:spPr>
        <p:txBody>
          <a:bodyPr wrap="square" rtlCol="0">
            <a:spAutoFit/>
          </a:bodyPr>
          <a:lstStyle/>
          <a:p>
            <a:r>
              <a:rPr lang="en-US" dirty="0"/>
              <a:t>Send get treatment request</a:t>
            </a:r>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36" name="Shape 1634"/>
          <p:cNvGrpSpPr/>
          <p:nvPr/>
        </p:nvGrpSpPr>
        <p:grpSpPr>
          <a:xfrm>
            <a:off x="539736" y="2619238"/>
            <a:ext cx="1167391" cy="1188032"/>
            <a:chOff x="2711675" y="2364825"/>
            <a:chExt cx="2695799" cy="2900699"/>
          </a:xfrm>
        </p:grpSpPr>
        <p:sp>
          <p:nvSpPr>
            <p:cNvPr id="37"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8"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9" name="TextBox 38"/>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651964737"/>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124</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124</a:t>
            </a:fld>
            <a:endParaRPr lang="en">
              <a:solidFill>
                <a:srgbClr val="FFFFFF"/>
              </a:solidFill>
            </a:endParaRPr>
          </a:p>
        </p:txBody>
      </p:sp>
      <p:grpSp>
        <p:nvGrpSpPr>
          <p:cNvPr id="14" name="Shape 1634"/>
          <p:cNvGrpSpPr/>
          <p:nvPr/>
        </p:nvGrpSpPr>
        <p:grpSpPr>
          <a:xfrm>
            <a:off x="618218" y="2628753"/>
            <a:ext cx="1306448" cy="1281412"/>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3" name="Shape 688"/>
          <p:cNvGrpSpPr/>
          <p:nvPr/>
        </p:nvGrpSpPr>
        <p:grpSpPr>
          <a:xfrm>
            <a:off x="5052779" y="4762610"/>
            <a:ext cx="1471823" cy="1592092"/>
            <a:chOff x="4336150" y="2339323"/>
            <a:chExt cx="1814399" cy="1044951"/>
          </a:xfrm>
          <a:solidFill>
            <a:schemeClr val="bg2"/>
          </a:solidFill>
        </p:grpSpPr>
        <p:sp>
          <p:nvSpPr>
            <p:cNvPr id="34"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a:solidFill>
                    <a:srgbClr val="000000"/>
                  </a:solidFill>
                  <a:latin typeface="Arial"/>
                  <a:cs typeface="Arial"/>
                </a:rPr>
                <a:t>t</a:t>
              </a:r>
              <a:r>
                <a:rPr lang="en" sz="1500" dirty="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35"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cxnSp>
        <p:nvCxnSpPr>
          <p:cNvPr id="28" name="Straight Connector 27"/>
          <p:cNvCxnSpPr/>
          <p:nvPr/>
        </p:nvCxnSpPr>
        <p:spPr>
          <a:xfrm>
            <a:off x="5698359"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25" name="TextBox 24"/>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9" name="TextBox 28"/>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30"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2" name="Shape 1634"/>
          <p:cNvGrpSpPr/>
          <p:nvPr/>
        </p:nvGrpSpPr>
        <p:grpSpPr>
          <a:xfrm>
            <a:off x="594709" y="2760715"/>
            <a:ext cx="1167391" cy="1188032"/>
            <a:chOff x="2711675" y="2364825"/>
            <a:chExt cx="2695799" cy="2900699"/>
          </a:xfrm>
        </p:grpSpPr>
        <p:sp>
          <p:nvSpPr>
            <p:cNvPr id="36"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7"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8" name="TextBox 37"/>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77606514"/>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125</a:t>
            </a:fld>
            <a:endParaRPr lang="en">
              <a:solidFill>
                <a:prstClr val="black">
                  <a:tint val="75000"/>
                </a:prstClr>
              </a:solidFill>
            </a:endParaRPr>
          </a:p>
        </p:txBody>
      </p:sp>
      <p:sp>
        <p:nvSpPr>
          <p:cNvPr id="12" name="Slide Number Placeholder 1"/>
          <p:cNvSpPr txBox="1">
            <a:spLocks/>
          </p:cNvSpPr>
          <p:nvPr/>
        </p:nvSpPr>
        <p:spPr>
          <a:xfrm>
            <a:off x="6457950" y="6356351"/>
            <a:ext cx="2057400" cy="365125"/>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solidFill>
                  <a:srgbClr val="FFFFFF"/>
                </a:solidFill>
              </a:rPr>
              <a:pPr/>
              <a:t>125</a:t>
            </a:fld>
            <a:endParaRPr lang="en">
              <a:solidFill>
                <a:srgbClr val="FFFFFF"/>
              </a:solidFill>
            </a:endParaRPr>
          </a:p>
        </p:txBody>
      </p:sp>
      <p:grpSp>
        <p:nvGrpSpPr>
          <p:cNvPr id="14" name="Shape 1634"/>
          <p:cNvGrpSpPr/>
          <p:nvPr/>
        </p:nvGrpSpPr>
        <p:grpSpPr>
          <a:xfrm>
            <a:off x="618218" y="2628753"/>
            <a:ext cx="1306448" cy="1273373"/>
            <a:chOff x="2711675" y="2364825"/>
            <a:chExt cx="2695799" cy="2900699"/>
          </a:xfrm>
        </p:grpSpPr>
        <p:sp>
          <p:nvSpPr>
            <p:cNvPr id="15"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1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17" name="Shape 1682"/>
          <p:cNvSpPr/>
          <p:nvPr/>
        </p:nvSpPr>
        <p:spPr>
          <a:xfrm>
            <a:off x="3264146" y="2627276"/>
            <a:ext cx="1743300" cy="1274850"/>
          </a:xfrm>
          <a:prstGeom prst="roundRect">
            <a:avLst>
              <a:gd name="adj" fmla="val 16667"/>
            </a:avLst>
          </a:prstGeom>
          <a:solidFill>
            <a:schemeClr val="accent3">
              <a:lumMod val="60000"/>
              <a:lumOff val="40000"/>
            </a:schemeClr>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68569" tIns="68569" rIns="68569" bIns="68569" anchor="ctr" anchorCtr="0">
            <a:noAutofit/>
          </a:bodyPr>
          <a:lstStyle/>
          <a:p>
            <a:pPr algn="ctr"/>
            <a:endParaRPr sz="1350" b="1" dirty="0">
              <a:latin typeface="Calibri"/>
            </a:endParaRPr>
          </a:p>
          <a:p>
            <a:pPr algn="ctr"/>
            <a:endParaRPr sz="1350" b="1" dirty="0">
              <a:latin typeface="Calibri"/>
            </a:endParaRPr>
          </a:p>
          <a:p>
            <a:pPr algn="ctr"/>
            <a:endParaRPr sz="1350" b="1" dirty="0">
              <a:latin typeface="Calibri"/>
            </a:endParaRPr>
          </a:p>
          <a:p>
            <a:pPr algn="ctr"/>
            <a:r>
              <a:rPr lang="en" sz="1350" b="1" dirty="0">
                <a:cs typeface="Arial" panose="020B0604020202020204" pitchFamily="34" charset="0"/>
              </a:rPr>
              <a:t>Web Application</a:t>
            </a:r>
          </a:p>
          <a:p>
            <a:pPr algn="ctr"/>
            <a:r>
              <a:rPr lang="en" sz="1350" b="1" dirty="0">
                <a:cs typeface="Arial" panose="020B0604020202020204" pitchFamily="34" charset="0"/>
              </a:rPr>
              <a:t>(Server side)</a:t>
            </a:r>
          </a:p>
        </p:txBody>
      </p:sp>
      <p:pic>
        <p:nvPicPr>
          <p:cNvPr id="18" name="Shape 1696"/>
          <p:cNvPicPr preferRelativeResize="0"/>
          <p:nvPr/>
        </p:nvPicPr>
        <p:blipFill>
          <a:blip r:embed="rId5">
            <a:alphaModFix/>
          </a:blip>
          <a:stretch>
            <a:fillRect/>
          </a:stretch>
        </p:blipFill>
        <p:spPr>
          <a:xfrm>
            <a:off x="3879315" y="2660459"/>
            <a:ext cx="599201" cy="716850"/>
          </a:xfrm>
          <a:prstGeom prst="rect">
            <a:avLst/>
          </a:prstGeom>
          <a:noFill/>
          <a:ln>
            <a:noFill/>
          </a:ln>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927" y="2619238"/>
            <a:ext cx="1282889" cy="1282889"/>
          </a:xfrm>
          <a:prstGeom prst="rect">
            <a:avLst/>
          </a:prstGeom>
        </p:spPr>
      </p:pic>
      <p:cxnSp>
        <p:nvCxnSpPr>
          <p:cNvPr id="22" name="Straight Arrow Connector 21"/>
          <p:cNvCxnSpPr>
            <a:cxnSpLocks/>
          </p:cNvCxnSpPr>
          <p:nvPr/>
        </p:nvCxnSpPr>
        <p:spPr>
          <a:xfrm flipH="1">
            <a:off x="4988684" y="3487759"/>
            <a:ext cx="1416959" cy="15992"/>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602596" y="3503751"/>
            <a:ext cx="0" cy="1234167"/>
          </a:xfrm>
          <a:prstGeom prst="line">
            <a:avLst/>
          </a:prstGeom>
        </p:spPr>
        <p:style>
          <a:lnRef idx="1">
            <a:schemeClr val="accent6"/>
          </a:lnRef>
          <a:fillRef idx="0">
            <a:schemeClr val="accent6"/>
          </a:fillRef>
          <a:effectRef idx="0">
            <a:schemeClr val="accent6"/>
          </a:effectRef>
          <a:fontRef idx="minor">
            <a:schemeClr val="tx1"/>
          </a:fontRef>
        </p:style>
      </p:cxnSp>
      <p:sp>
        <p:nvSpPr>
          <p:cNvPr id="3" name="TextBox 2"/>
          <p:cNvSpPr txBox="1"/>
          <p:nvPr/>
        </p:nvSpPr>
        <p:spPr>
          <a:xfrm>
            <a:off x="721149" y="3954970"/>
            <a:ext cx="1128835" cy="369332"/>
          </a:xfrm>
          <a:prstGeom prst="rect">
            <a:avLst/>
          </a:prstGeom>
          <a:noFill/>
        </p:spPr>
        <p:txBody>
          <a:bodyPr wrap="none" rtlCol="0">
            <a:spAutoFit/>
          </a:bodyPr>
          <a:lstStyle/>
          <a:p>
            <a:r>
              <a:rPr lang="en-US" sz="1800" b="1" dirty="0" smtClean="0">
                <a:latin typeface="+mj-lt"/>
              </a:rPr>
              <a:t>Scheduler</a:t>
            </a:r>
          </a:p>
        </p:txBody>
      </p:sp>
      <p:sp>
        <p:nvSpPr>
          <p:cNvPr id="25" name="TextBox 24"/>
          <p:cNvSpPr txBox="1"/>
          <p:nvPr/>
        </p:nvSpPr>
        <p:spPr>
          <a:xfrm>
            <a:off x="6484046" y="3899384"/>
            <a:ext cx="1082348" cy="369332"/>
          </a:xfrm>
          <a:prstGeom prst="rect">
            <a:avLst/>
          </a:prstGeom>
          <a:noFill/>
        </p:spPr>
        <p:txBody>
          <a:bodyPr wrap="none" rtlCol="0">
            <a:spAutoFit/>
          </a:bodyPr>
          <a:lstStyle/>
          <a:p>
            <a:r>
              <a:rPr lang="en-US" sz="1800" b="1" dirty="0" smtClean="0">
                <a:latin typeface="+mj-lt"/>
              </a:rPr>
              <a:t>Database</a:t>
            </a:r>
          </a:p>
        </p:txBody>
      </p:sp>
      <p:sp>
        <p:nvSpPr>
          <p:cNvPr id="29" name="Shape 1967"/>
          <p:cNvSpPr txBox="1">
            <a:spLocks noGrp="1"/>
          </p:cNvSpPr>
          <p:nvPr>
            <p:ph type="title"/>
          </p:nvPr>
        </p:nvSpPr>
        <p:spPr>
          <a:xfrm>
            <a:off x="1779544" y="1"/>
            <a:ext cx="7364455" cy="1143000"/>
          </a:xfrm>
          <a:prstGeom prst="rect">
            <a:avLst/>
          </a:prstGeom>
        </p:spPr>
        <p:txBody>
          <a:bodyPr lIns="91425" tIns="91425" rIns="91425" bIns="91425" anchor="b" anchorCtr="0">
            <a:noAutofit/>
          </a:bodyPr>
          <a:lstStyle/>
          <a:p>
            <a:pPr>
              <a:buClr>
                <a:srgbClr val="000000"/>
              </a:buClr>
              <a:buSzPct val="25000"/>
            </a:pPr>
            <a:r>
              <a:rPr lang="en-US" b="1" kern="0" dirty="0" smtClean="0">
                <a:solidFill>
                  <a:srgbClr val="00B050"/>
                </a:solidFill>
                <a:cs typeface="Arial"/>
                <a:sym typeface="Arial"/>
                <a:rtl val="0"/>
              </a:rPr>
              <a:t>Handle New </a:t>
            </a:r>
            <a:r>
              <a:rPr lang="en-US" b="1" kern="0" dirty="0">
                <a:solidFill>
                  <a:srgbClr val="00B050"/>
                </a:solidFill>
                <a:cs typeface="Arial"/>
                <a:sym typeface="Arial"/>
                <a:rtl val="0"/>
              </a:rPr>
              <a:t>Treatment</a:t>
            </a:r>
          </a:p>
        </p:txBody>
      </p:sp>
      <p:grpSp>
        <p:nvGrpSpPr>
          <p:cNvPr id="31" name="Shape 1634"/>
          <p:cNvGrpSpPr/>
          <p:nvPr/>
        </p:nvGrpSpPr>
        <p:grpSpPr>
          <a:xfrm>
            <a:off x="594709" y="2760715"/>
            <a:ext cx="1167391" cy="1188032"/>
            <a:chOff x="2711675" y="2364825"/>
            <a:chExt cx="2695799" cy="2900699"/>
          </a:xfrm>
        </p:grpSpPr>
        <p:sp>
          <p:nvSpPr>
            <p:cNvPr id="32"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36"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37" name="TextBox 36"/>
          <p:cNvSpPr txBox="1"/>
          <p:nvPr/>
        </p:nvSpPr>
        <p:spPr>
          <a:xfrm>
            <a:off x="577950" y="3998049"/>
            <a:ext cx="1128835" cy="369332"/>
          </a:xfrm>
          <a:prstGeom prst="rect">
            <a:avLst/>
          </a:prstGeom>
          <a:noFill/>
        </p:spPr>
        <p:txBody>
          <a:bodyPr wrap="none" rtlCol="0">
            <a:spAutoFit/>
          </a:bodyPr>
          <a:lstStyle/>
          <a:p>
            <a:r>
              <a:rPr lang="en-US" sz="1800" b="1" dirty="0" smtClean="0">
                <a:solidFill>
                  <a:schemeClr val="bg1"/>
                </a:solidFill>
                <a:latin typeface="+mj-lt"/>
              </a:rPr>
              <a:t>Scheduler</a:t>
            </a:r>
          </a:p>
        </p:txBody>
      </p:sp>
      <p:cxnSp>
        <p:nvCxnSpPr>
          <p:cNvPr id="38" name="Straight Arrow Connector 37"/>
          <p:cNvCxnSpPr>
            <a:cxnSpLocks/>
          </p:cNvCxnSpPr>
          <p:nvPr/>
        </p:nvCxnSpPr>
        <p:spPr>
          <a:xfrm flipH="1">
            <a:off x="1935733" y="3478363"/>
            <a:ext cx="1339481" cy="4019"/>
          </a:xfrm>
          <a:prstGeom prst="straightConnector1">
            <a:avLst/>
          </a:prstGeom>
          <a:ln w="889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Shape 688"/>
          <p:cNvGrpSpPr/>
          <p:nvPr/>
        </p:nvGrpSpPr>
        <p:grpSpPr>
          <a:xfrm>
            <a:off x="2109577" y="4737918"/>
            <a:ext cx="1471823" cy="1592092"/>
            <a:chOff x="4336150" y="2339323"/>
            <a:chExt cx="1814399" cy="1044951"/>
          </a:xfrm>
          <a:solidFill>
            <a:schemeClr val="bg2"/>
          </a:solidFill>
        </p:grpSpPr>
        <p:sp>
          <p:nvSpPr>
            <p:cNvPr id="4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t" anchorCtr="0">
              <a:noAutofit/>
            </a:bodyPr>
            <a:lstStyle/>
            <a:p>
              <a:pPr defTabSz="685800"/>
              <a:r>
                <a:rPr lang="en-US" sz="1500" dirty="0" err="1" smtClean="0">
                  <a:solidFill>
                    <a:prstClr val="black"/>
                  </a:solidFill>
                  <a:latin typeface="Arial"/>
                  <a:cs typeface="Arial"/>
                </a:rPr>
                <a:t>fromDate</a:t>
              </a:r>
              <a:endParaRPr lang="en" sz="1500" dirty="0">
                <a:solidFill>
                  <a:prstClr val="black"/>
                </a:solidFill>
                <a:latin typeface="Arial"/>
                <a:cs typeface="Arial"/>
              </a:endParaRPr>
            </a:p>
            <a:p>
              <a:pPr defTabSz="685800"/>
              <a:r>
                <a:rPr lang="en-US" sz="1500" dirty="0" smtClean="0">
                  <a:solidFill>
                    <a:srgbClr val="000000"/>
                  </a:solidFill>
                  <a:latin typeface="Arial"/>
                  <a:cs typeface="Arial"/>
                </a:rPr>
                <a:t>t</a:t>
              </a:r>
              <a:r>
                <a:rPr lang="en" sz="1500" dirty="0" smtClean="0">
                  <a:solidFill>
                    <a:srgbClr val="000000"/>
                  </a:solidFill>
                  <a:latin typeface="Arial"/>
                  <a:cs typeface="Arial"/>
                </a:rPr>
                <a:t>oDate</a:t>
              </a:r>
              <a:endParaRPr lang="en" sz="1500" b="1" dirty="0">
                <a:solidFill>
                  <a:prstClr val="black"/>
                </a:solidFill>
                <a:latin typeface="Arial"/>
                <a:cs typeface="Arial"/>
              </a:endParaRPr>
            </a:p>
            <a:p>
              <a:pPr defTabSz="685800"/>
              <a:r>
                <a:rPr lang="en" sz="1500" dirty="0">
                  <a:solidFill>
                    <a:srgbClr val="000000"/>
                  </a:solidFill>
                  <a:latin typeface="Arial"/>
                  <a:cs typeface="Arial"/>
                </a:rPr>
                <a:t>…</a:t>
              </a:r>
            </a:p>
          </p:txBody>
        </p:sp>
        <p:sp>
          <p:nvSpPr>
            <p:cNvPr id="41" name="Shape 690"/>
            <p:cNvSpPr/>
            <p:nvPr/>
          </p:nvSpPr>
          <p:spPr>
            <a:xfrm>
              <a:off x="4336150" y="2339323"/>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68569" tIns="68569" rIns="68569" bIns="68569" anchor="ctr" anchorCtr="0">
              <a:noAutofit/>
            </a:bodyPr>
            <a:lstStyle/>
            <a:p>
              <a:pPr defTabSz="685800"/>
              <a:r>
                <a:rPr lang="en" b="1" dirty="0" smtClean="0">
                  <a:solidFill>
                    <a:srgbClr val="000000"/>
                  </a:solidFill>
                  <a:latin typeface="Arial"/>
                  <a:cs typeface="Arial"/>
                </a:rPr>
                <a:t>Treatment</a:t>
              </a:r>
              <a:endParaRPr lang="en" sz="1050" b="1" dirty="0">
                <a:solidFill>
                  <a:srgbClr val="000000"/>
                </a:solidFill>
                <a:latin typeface="Arial"/>
                <a:cs typeface="Arial"/>
              </a:endParaRPr>
            </a:p>
          </p:txBody>
        </p:sp>
      </p:gr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707" y="1967946"/>
            <a:ext cx="1657675" cy="3061254"/>
          </a:xfrm>
          <a:prstGeom prst="rect">
            <a:avLst/>
          </a:prstGeom>
        </p:spPr>
      </p:pic>
      <p:grpSp>
        <p:nvGrpSpPr>
          <p:cNvPr id="43" name="Shape 1634"/>
          <p:cNvGrpSpPr/>
          <p:nvPr/>
        </p:nvGrpSpPr>
        <p:grpSpPr>
          <a:xfrm>
            <a:off x="539736" y="2619238"/>
            <a:ext cx="1167391" cy="1188032"/>
            <a:chOff x="2711675" y="2364825"/>
            <a:chExt cx="2695799" cy="2900699"/>
          </a:xfrm>
        </p:grpSpPr>
        <p:sp>
          <p:nvSpPr>
            <p:cNvPr id="44" name="Shape 1635"/>
            <p:cNvSpPr/>
            <p:nvPr/>
          </p:nvSpPr>
          <p:spPr>
            <a:xfrm>
              <a:off x="2711675" y="2364825"/>
              <a:ext cx="2695799" cy="2900699"/>
            </a:xfrm>
            <a:prstGeom prst="roundRect">
              <a:avLst>
                <a:gd name="adj" fmla="val 16667"/>
              </a:avLst>
            </a:prstGeom>
            <a:solidFill>
              <a:srgbClr val="93C47D"/>
            </a:solidFill>
            <a:ln w="38100" cap="flat" cmpd="sng">
              <a:solidFill>
                <a:srgbClr val="38761D"/>
              </a:solidFill>
              <a:prstDash val="solid"/>
              <a:round/>
              <a:headEnd type="none" w="med" len="med"/>
              <a:tailEnd type="none" w="med" len="med"/>
            </a:ln>
          </p:spPr>
          <p:txBody>
            <a:bodyPr lIns="68569" tIns="68569" rIns="68569" bIns="68569" anchor="ctr" anchorCtr="0">
              <a:noAutofit/>
            </a:bodyPr>
            <a:lstStyle/>
            <a:p>
              <a:endParaRPr sz="1350"/>
            </a:p>
          </p:txBody>
        </p:sp>
        <p:pic>
          <p:nvPicPr>
            <p:cNvPr id="45" name="Shape 1636"/>
            <p:cNvPicPr preferRelativeResize="0"/>
            <p:nvPr/>
          </p:nvPicPr>
          <p:blipFill>
            <a:blip r:embed="rId4">
              <a:alphaModFix/>
            </a:blip>
            <a:stretch>
              <a:fillRect/>
            </a:stretch>
          </p:blipFill>
          <p:spPr>
            <a:xfrm>
              <a:off x="3143250" y="2892975"/>
              <a:ext cx="1964775" cy="1964775"/>
            </a:xfrm>
            <a:prstGeom prst="rect">
              <a:avLst/>
            </a:prstGeom>
            <a:noFill/>
            <a:ln>
              <a:noFill/>
            </a:ln>
          </p:spPr>
        </p:pic>
      </p:grpSp>
      <p:sp>
        <p:nvSpPr>
          <p:cNvPr id="46" name="TextBox 45"/>
          <p:cNvSpPr txBox="1"/>
          <p:nvPr/>
        </p:nvSpPr>
        <p:spPr>
          <a:xfrm>
            <a:off x="559013" y="4008005"/>
            <a:ext cx="1128835" cy="369332"/>
          </a:xfrm>
          <a:prstGeom prst="rect">
            <a:avLst/>
          </a:prstGeom>
          <a:noFill/>
        </p:spPr>
        <p:txBody>
          <a:bodyPr wrap="none" rtlCol="0">
            <a:spAutoFit/>
          </a:bodyPr>
          <a:lstStyle/>
          <a:p>
            <a:r>
              <a:rPr lang="en-US" sz="1800" b="1" dirty="0" smtClean="0">
                <a:solidFill>
                  <a:schemeClr val="tx1"/>
                </a:solidFill>
                <a:latin typeface="+mj-lt"/>
              </a:rPr>
              <a:t>Scheduler</a:t>
            </a:r>
          </a:p>
        </p:txBody>
      </p:sp>
    </p:spTree>
    <p:extLst>
      <p:ext uri="{BB962C8B-B14F-4D97-AF65-F5344CB8AC3E}">
        <p14:creationId xmlns:p14="http://schemas.microsoft.com/office/powerpoint/2010/main" val="3249698458"/>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126</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446306107"/>
              </p:ext>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26690910"/>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127</a:t>
            </a:fld>
            <a:endParaRPr lang="en">
              <a:solidFill>
                <a:prstClr val="black">
                  <a:tint val="75000"/>
                </a:prstClr>
              </a:solidFill>
            </a:endParaRPr>
          </a:p>
        </p:txBody>
      </p:sp>
      <p:graphicFrame>
        <p:nvGraphicFramePr>
          <p:cNvPr id="3" name="Table 2"/>
          <p:cNvGraphicFramePr>
            <a:graphicFrameLocks noGrp="1"/>
          </p:cNvGraphicFramePr>
          <p:nvPr>
            <p:extLst/>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622014"/>
            <a:ext cx="448642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make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271303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781185282"/>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34"/>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128</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2949499"/>
            <a:ext cx="433836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Date when patient end medical examination</a:t>
            </a:r>
            <a:endParaRPr lang="en-US" sz="1800" kern="1200" dirty="0">
              <a:solidFill>
                <a:prstClr val="black"/>
              </a:solidFill>
              <a:latin typeface="Calibri"/>
              <a:ea typeface="+mn-ea"/>
              <a:cs typeface="+mn-cs"/>
            </a:endParaRPr>
          </a:p>
        </p:txBody>
      </p:sp>
      <p:sp>
        <p:nvSpPr>
          <p:cNvPr id="5" name="Right Arrow 4"/>
          <p:cNvSpPr/>
          <p:nvPr/>
        </p:nvSpPr>
        <p:spPr>
          <a:xfrm>
            <a:off x="2511845" y="3040522"/>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dirty="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51620039"/>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129</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346110"/>
            <a:ext cx="2203295"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Patient’s information</a:t>
            </a:r>
            <a:endParaRPr lang="en-US" sz="1800" kern="1200" dirty="0">
              <a:solidFill>
                <a:prstClr val="black"/>
              </a:solidFill>
              <a:latin typeface="Calibri"/>
              <a:ea typeface="+mn-ea"/>
              <a:cs typeface="+mn-cs"/>
            </a:endParaRPr>
          </a:p>
        </p:txBody>
      </p:sp>
      <p:sp>
        <p:nvSpPr>
          <p:cNvPr id="5" name="Right Arrow 4"/>
          <p:cNvSpPr/>
          <p:nvPr/>
        </p:nvSpPr>
        <p:spPr>
          <a:xfrm>
            <a:off x="2511845" y="3437133"/>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83870093"/>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extLst>
      <p:ext uri="{BB962C8B-B14F-4D97-AF65-F5344CB8AC3E}">
        <p14:creationId xmlns:p14="http://schemas.microsoft.com/office/powerpoint/2010/main" val="882902160"/>
      </p:ext>
    </p:extLst>
  </p:cSld>
  <p:clrMapOvr>
    <a:masterClrMapping/>
  </p:clrMapOvr>
  <p:transition spd="slow">
    <p:cut/>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130</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3698650"/>
            <a:ext cx="2058577"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Illness’s information</a:t>
            </a:r>
            <a:endParaRPr lang="en-US" sz="1800" kern="1200" dirty="0">
              <a:solidFill>
                <a:prstClr val="black"/>
              </a:solidFill>
              <a:latin typeface="Calibri"/>
              <a:ea typeface="+mn-ea"/>
              <a:cs typeface="+mn-cs"/>
            </a:endParaRPr>
          </a:p>
        </p:txBody>
      </p:sp>
      <p:sp>
        <p:nvSpPr>
          <p:cNvPr id="5" name="Right Arrow 4"/>
          <p:cNvSpPr/>
          <p:nvPr/>
        </p:nvSpPr>
        <p:spPr>
          <a:xfrm>
            <a:off x="2511845" y="3789677"/>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224500092"/>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131</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095262"/>
            <a:ext cx="369331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Food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186285"/>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261963875"/>
      </p:ext>
    </p:extLst>
  </p:cSld>
  <p:clrMapOvr>
    <a:masterClrMapping/>
  </p:clrMapOvr>
  <p:transition spd="slow">
    <p:cut/>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132</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458823"/>
            <a:ext cx="3970639"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Practice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549846"/>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61361143"/>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133</a:t>
            </a:fld>
            <a:endParaRPr lang="en">
              <a:solidFill>
                <a:prstClr val="black">
                  <a:tint val="75000"/>
                </a:prstClr>
              </a:solidFill>
            </a:endParaRPr>
          </a:p>
        </p:txBody>
      </p:sp>
      <p:graphicFrame>
        <p:nvGraphicFramePr>
          <p:cNvPr id="3" name="Table 2"/>
          <p:cNvGraphicFramePr>
            <a:graphicFrameLocks noGrp="1"/>
          </p:cNvGraphicFramePr>
          <p:nvPr/>
        </p:nvGraphicFramePr>
        <p:xfrm>
          <a:off x="647546" y="2234282"/>
          <a:ext cx="2032000" cy="2966720"/>
        </p:xfrm>
        <a:graphic>
          <a:graphicData uri="http://schemas.openxmlformats.org/drawingml/2006/table">
            <a:tbl>
              <a:tblPr firstRow="1" bandRow="1">
                <a:tableStyleId>{93296810-A885-4BE3-A3E7-6D5BEEA58F35}</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fromDate</a:t>
                      </a:r>
                      <a:endParaRPr lang="en-US" dirty="0"/>
                    </a:p>
                  </a:txBody>
                  <a:tcPr/>
                </a:tc>
              </a:tr>
              <a:tr h="370840">
                <a:tc>
                  <a:txBody>
                    <a:bodyPr/>
                    <a:lstStyle/>
                    <a:p>
                      <a:r>
                        <a:rPr lang="en-US" dirty="0" err="1" smtClean="0"/>
                        <a:t>toDate</a:t>
                      </a:r>
                      <a:endParaRPr lang="en-US" dirty="0"/>
                    </a:p>
                  </a:txBody>
                  <a:tcPr/>
                </a:tc>
              </a:tr>
              <a:tr h="370840">
                <a:tc>
                  <a:txBody>
                    <a:bodyPr/>
                    <a:lstStyle/>
                    <a:p>
                      <a:r>
                        <a:rPr lang="en-US" dirty="0" smtClean="0"/>
                        <a:t>patient</a:t>
                      </a:r>
                      <a:endParaRPr lang="en-US" dirty="0"/>
                    </a:p>
                  </a:txBody>
                  <a:tcPr/>
                </a:tc>
              </a:tr>
              <a:tr h="370840">
                <a:tc>
                  <a:txBody>
                    <a:bodyPr/>
                    <a:lstStyle/>
                    <a:p>
                      <a:r>
                        <a:rPr lang="en-US" dirty="0" smtClean="0"/>
                        <a:t>illness</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4" name="TextBox 3"/>
          <p:cNvSpPr txBox="1"/>
          <p:nvPr/>
        </p:nvSpPr>
        <p:spPr>
          <a:xfrm>
            <a:off x="4076241" y="4800341"/>
            <a:ext cx="4100418"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Medicine activities which patient must do</a:t>
            </a:r>
            <a:endParaRPr lang="en-US" sz="1800" kern="1200" dirty="0">
              <a:solidFill>
                <a:prstClr val="black"/>
              </a:solidFill>
              <a:latin typeface="Calibri"/>
              <a:ea typeface="+mn-ea"/>
              <a:cs typeface="+mn-cs"/>
            </a:endParaRPr>
          </a:p>
        </p:txBody>
      </p:sp>
      <p:sp>
        <p:nvSpPr>
          <p:cNvPr id="5" name="Right Arrow 4"/>
          <p:cNvSpPr/>
          <p:nvPr/>
        </p:nvSpPr>
        <p:spPr>
          <a:xfrm>
            <a:off x="2511845" y="4891364"/>
            <a:ext cx="1564396" cy="18728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00" kern="1200">
              <a:solidFill>
                <a:prstClr val="white"/>
              </a:solidFill>
            </a:endParaRPr>
          </a:p>
        </p:txBody>
      </p:sp>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6023181"/>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134</a:t>
            </a:fld>
            <a:endParaRPr lang="en">
              <a:solidFill>
                <a:prstClr val="black">
                  <a:tint val="7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
        <p:nvSpPr>
          <p:cNvPr id="9"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8738578"/>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135</a:t>
            </a:fld>
            <a:endParaRPr lang="en">
              <a:solidFill>
                <a:prstClr val="black">
                  <a:tint val="75000"/>
                </a:prstClr>
              </a:solidFill>
            </a:endParaRPr>
          </a:p>
        </p:txBody>
      </p:sp>
      <p:pic>
        <p:nvPicPr>
          <p:cNvPr id="7" name="Picture 5" descr="https://documents.lucidchart.com/documents/34cde04f-081b-4579-b1e6-e174cfd8e2c7/pages/0_0?a=632&amp;x=76&amp;y=125&amp;w=968&amp;h=330&amp;store=1&amp;accept=image%2F*&amp;auth=LCA%203efae5ea920d7b760c08b9dbb2b2a9d45a454fb9-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8109632"/>
      </p:ext>
    </p:extLst>
  </p:cSld>
  <p:clrMapOvr>
    <a:masterClrMapping/>
  </p:clrMapOvr>
  <p:transition spd="slow">
    <p:cut/>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136</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7:00</a:t>
            </a:r>
            <a:endParaRPr lang="en-US" sz="1800" b="1" kern="1200" dirty="0">
              <a:solidFill>
                <a:srgbClr val="FF0000"/>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508055710"/>
      </p:ext>
    </p:extLst>
  </p:cSld>
  <p:clrMapOvr>
    <a:masterClrMapping/>
  </p:clrMapOvr>
  <p:transition spd="slow">
    <p:cut/>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137</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b="1" kern="1200" dirty="0">
                <a:solidFill>
                  <a:srgbClr val="FF0000"/>
                </a:solidFill>
                <a:latin typeface="Calibri"/>
                <a:ea typeface="+mn-ea"/>
                <a:cs typeface="+mn-cs"/>
              </a:rPr>
              <a:t>9</a:t>
            </a:r>
            <a:r>
              <a:rPr lang="en-US" sz="1800" b="1" kern="1200" dirty="0" smtClean="0">
                <a:solidFill>
                  <a:srgbClr val="FF0000"/>
                </a:solidFill>
                <a:latin typeface="Calibri"/>
                <a:ea typeface="+mn-ea"/>
                <a:cs typeface="+mn-cs"/>
              </a:rPr>
              <a:t>:00</a:t>
            </a:r>
            <a:endParaRPr lang="en-US" sz="1800" b="1" kern="1200" dirty="0">
              <a:solidFill>
                <a:srgbClr val="FF0000"/>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78671032"/>
      </p:ext>
    </p:extLst>
  </p:cSld>
  <p:clrMapOvr>
    <a:masterClrMapping/>
  </p:clrMapOvr>
  <p:transition spd="slow">
    <p:cut/>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138</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12:00</a:t>
            </a:r>
            <a:endParaRPr lang="en-US" sz="1800" b="1" kern="1200" dirty="0">
              <a:solidFill>
                <a:srgbClr val="FF0000"/>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408455171"/>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139</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15:00</a:t>
            </a:r>
            <a:endParaRPr lang="en-US" sz="1800" b="1" kern="1200" dirty="0">
              <a:solidFill>
                <a:srgbClr val="FF0000"/>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36997932"/>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Tree>
    <p:extLst>
      <p:ext uri="{BB962C8B-B14F-4D97-AF65-F5344CB8AC3E}">
        <p14:creationId xmlns:p14="http://schemas.microsoft.com/office/powerpoint/2010/main" val="1147467844"/>
      </p:ext>
    </p:extLst>
  </p:cSld>
  <p:clrMapOvr>
    <a:masterClrMapping/>
  </p:clrMapOvr>
  <p:transition spd="slow">
    <p:cut/>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140</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18:00</a:t>
            </a:r>
            <a:endParaRPr lang="en-US" sz="1800" b="1" kern="1200" dirty="0">
              <a:solidFill>
                <a:srgbClr val="FF0000"/>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940895571"/>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141</a:t>
            </a:fld>
            <a:endParaRPr lang="en">
              <a:solidFill>
                <a:prstClr val="black">
                  <a:tint val="75000"/>
                </a:prstClr>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b="1" kern="1200" dirty="0" smtClean="0">
                <a:solidFill>
                  <a:srgbClr val="FF0000"/>
                </a:solidFill>
                <a:latin typeface="Calibri"/>
                <a:ea typeface="+mn-ea"/>
                <a:cs typeface="+mn-cs"/>
              </a:rPr>
              <a:t>21:00</a:t>
            </a:r>
            <a:endParaRPr lang="en-US" sz="1800" b="1" kern="1200" dirty="0">
              <a:solidFill>
                <a:srgbClr val="FF0000"/>
              </a:solidFill>
              <a:latin typeface="Calibri"/>
              <a:ea typeface="+mn-ea"/>
              <a:cs typeface="+mn-cs"/>
            </a:endParaRPr>
          </a:p>
        </p:txBody>
      </p:sp>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039282433"/>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142</a:t>
            </a:fld>
            <a:endParaRPr lang="en">
              <a:solidFill>
                <a:prstClr val="black">
                  <a:tint val="75000"/>
                </a:prstClr>
              </a:solidFill>
            </a:endParaRPr>
          </a:p>
        </p:txBody>
      </p:sp>
      <p:pic>
        <p:nvPicPr>
          <p:cNvPr id="8" name="Picture 2" descr="https://documents.lucidchart.com/documents/34cde04f-081b-4579-b1e6-e174cfd8e2c7/pages/0_0?a=634&amp;x=76&amp;y=125&amp;w=968&amp;h=330&amp;store=1&amp;accept=image%2F*&amp;auth=LCA%20416ef0d773ab4465095d30f9efac017d2db911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8"/>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584272599"/>
      </p:ext>
    </p:extLst>
  </p:cSld>
  <p:clrMapOvr>
    <a:masterClrMapping/>
  </p:clrMapOvr>
  <p:transition spd="slow">
    <p:cut/>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143</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sp>
        <p:nvSpPr>
          <p:cNvPr id="2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915343347"/>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144</a:t>
            </a:fld>
            <a:endParaRPr lang="en">
              <a:solidFill>
                <a:prstClr val="black">
                  <a:tint val="75000"/>
                </a:prstClr>
              </a:solidFill>
            </a:endParaRPr>
          </a:p>
        </p:txBody>
      </p:sp>
      <p:pic>
        <p:nvPicPr>
          <p:cNvPr id="7" name="Picture 2" descr="https://documents.lucidchart.com/documents/34cde04f-081b-4579-b1e6-e174cfd8e2c7/pages/0_0?a=636&amp;x=76&amp;y=125&amp;w=968&amp;h=330&amp;store=1&amp;accept=image%2F*&amp;auth=LCA%207ebceae35df50b258487191d9e256ac606e73ced-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600"/>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679061869"/>
      </p:ext>
    </p:extLst>
  </p:cSld>
  <p:clrMapOvr>
    <a:masterClrMapping/>
  </p:clrMapOvr>
  <p:transition spd="slow">
    <p:cut/>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solidFill>
                  <a:prstClr val="black">
                    <a:tint val="75000"/>
                  </a:prstClr>
                </a:solidFill>
              </a:rPr>
              <a:pPr/>
              <a:t>145</a:t>
            </a:fld>
            <a:endParaRPr lang="en">
              <a:solidFill>
                <a:prstClr val="black">
                  <a:tint val="75000"/>
                </a:prst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00213181"/>
              </p:ext>
            </p:extLst>
          </p:nvPr>
        </p:nvGraphicFramePr>
        <p:xfrm>
          <a:off x="647546" y="2234282"/>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Treatment</a:t>
                      </a:r>
                      <a:endParaRPr lang="en-US" dirty="0"/>
                    </a:p>
                  </a:txBody>
                  <a:tcPr/>
                </a:tc>
              </a:tr>
              <a:tr h="370840">
                <a:tc>
                  <a:txBody>
                    <a:bodyPr/>
                    <a:lstStyle/>
                    <a:p>
                      <a:r>
                        <a:rPr lang="en-US" dirty="0" err="1" smtClean="0"/>
                        <a:t>adviseFood</a:t>
                      </a:r>
                      <a:endParaRPr lang="en-US" dirty="0"/>
                    </a:p>
                  </a:txBody>
                  <a:tcPr/>
                </a:tc>
              </a:tr>
              <a:tr h="370840">
                <a:tc>
                  <a:txBody>
                    <a:bodyPr/>
                    <a:lstStyle/>
                    <a:p>
                      <a:r>
                        <a:rPr lang="en-US" dirty="0" err="1" smtClean="0"/>
                        <a:t>advisePractice</a:t>
                      </a:r>
                      <a:endParaRPr lang="en-US" dirty="0"/>
                    </a:p>
                  </a:txBody>
                  <a:tcPr/>
                </a:tc>
              </a:tr>
              <a:tr h="370840">
                <a:tc>
                  <a:txBody>
                    <a:bodyPr/>
                    <a:lstStyle/>
                    <a:p>
                      <a:r>
                        <a:rPr lang="en-US" dirty="0" err="1" smtClean="0"/>
                        <a:t>adviseMedicine</a:t>
                      </a:r>
                      <a:endParaRPr lang="en-US" dirty="0"/>
                    </a:p>
                  </a:txBody>
                  <a:tcPr/>
                </a:tc>
              </a:tr>
            </a:tbl>
          </a:graphicData>
        </a:graphic>
      </p:graphicFrame>
      <p:sp>
        <p:nvSpPr>
          <p:cNvPr id="6" name="Rectangle 5"/>
          <p:cNvSpPr/>
          <p:nvPr/>
        </p:nvSpPr>
        <p:spPr>
          <a:xfrm>
            <a:off x="4296578" y="1498294"/>
            <a:ext cx="2379644"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Food Activities</a:t>
            </a:r>
            <a:endParaRPr lang="en-US" sz="1800" kern="1200" dirty="0">
              <a:solidFill>
                <a:prstClr val="white"/>
              </a:solidFill>
            </a:endParaRPr>
          </a:p>
        </p:txBody>
      </p:sp>
      <p:sp>
        <p:nvSpPr>
          <p:cNvPr id="10" name="Rectangle 9"/>
          <p:cNvSpPr/>
          <p:nvPr/>
        </p:nvSpPr>
        <p:spPr>
          <a:xfrm>
            <a:off x="4296577" y="2734937"/>
            <a:ext cx="2379645"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Medicine Activities</a:t>
            </a:r>
            <a:endParaRPr lang="en-US" sz="1800" kern="1200" dirty="0">
              <a:solidFill>
                <a:prstClr val="white"/>
              </a:solidFill>
            </a:endParaRPr>
          </a:p>
        </p:txBody>
      </p:sp>
      <p:sp>
        <p:nvSpPr>
          <p:cNvPr id="11" name="Rectangle 10"/>
          <p:cNvSpPr/>
          <p:nvPr/>
        </p:nvSpPr>
        <p:spPr>
          <a:xfrm>
            <a:off x="4296576" y="3971580"/>
            <a:ext cx="2379646" cy="6940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Practice Activities</a:t>
            </a:r>
            <a:endParaRPr lang="en-US" sz="1800" kern="1200" dirty="0">
              <a:solidFill>
                <a:prstClr val="white"/>
              </a:solidFill>
            </a:endParaRPr>
          </a:p>
        </p:txBody>
      </p:sp>
      <p:cxnSp>
        <p:nvCxnSpPr>
          <p:cNvPr id="12" name="Straight Arrow Connector 11"/>
          <p:cNvCxnSpPr>
            <a:endCxn id="6" idx="1"/>
          </p:cNvCxnSpPr>
          <p:nvPr/>
        </p:nvCxnSpPr>
        <p:spPr>
          <a:xfrm flipV="1">
            <a:off x="2555913" y="1845326"/>
            <a:ext cx="1740665" cy="889611"/>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a:endCxn id="10" idx="1"/>
          </p:cNvCxnSpPr>
          <p:nvPr/>
        </p:nvCxnSpPr>
        <p:spPr>
          <a:xfrm flipV="1">
            <a:off x="2555911" y="3081969"/>
            <a:ext cx="1740666" cy="42232"/>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p:cNvCxnSpPr>
            <a:endCxn id="11" idx="1"/>
          </p:cNvCxnSpPr>
          <p:nvPr/>
        </p:nvCxnSpPr>
        <p:spPr>
          <a:xfrm>
            <a:off x="2555911" y="3484542"/>
            <a:ext cx="1740665" cy="834070"/>
          </a:xfrm>
          <a:prstGeom prst="straightConnector1">
            <a:avLst/>
          </a:prstGeom>
          <a:ln w="63500">
            <a:tailEnd type="triangle"/>
          </a:ln>
        </p:spPr>
        <p:style>
          <a:lnRef idx="1">
            <a:schemeClr val="accent3"/>
          </a:lnRef>
          <a:fillRef idx="0">
            <a:schemeClr val="accent3"/>
          </a:fillRef>
          <a:effectRef idx="0">
            <a:schemeClr val="accent3"/>
          </a:effectRef>
          <a:fontRef idx="minor">
            <a:schemeClr val="tx1"/>
          </a:fontRef>
        </p:style>
      </p:cxnSp>
      <p:sp>
        <p:nvSpPr>
          <p:cNvPr id="13"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3895680974"/>
      </p:ext>
    </p:extLst>
  </p:cSld>
  <p:clrMapOvr>
    <a:masterClrMapping/>
  </p:clrMapOvr>
  <p:transition spd="slow">
    <p:cut/>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146</a:t>
            </a:fld>
            <a:endParaRPr lang="en">
              <a:solidFill>
                <a:prstClr val="black">
                  <a:tint val="75000"/>
                </a:prstClr>
              </a:solidFill>
            </a:endParaRPr>
          </a:p>
        </p:txBody>
      </p:sp>
      <p:pic>
        <p:nvPicPr>
          <p:cNvPr id="8" name="Picture 2" descr="https://documents.lucidchart.com/documents/34cde04f-081b-4579-b1e6-e174cfd8e2c7/pages/0_0?a=638&amp;x=76&amp;y=125&amp;w=968&amp;h=330&amp;store=1&amp;accept=image%2F*&amp;auth=LCA%201e8004e0596dc6880643f6d1caf378ff84be76e1-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932600"/>
            <a:ext cx="9144001" cy="3123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uments.lucidchart.com/documents/34cde04f-081b-4579-b1e6-e174cfd8e2c7/pages/0_0?a=698&amp;x=832&amp;y=314&amp;w=176&amp;h=132&amp;store=1&amp;accept=image%2F*&amp;auth=LCA%20e41af744fb9c3c83cbe360001636823b3813591f-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3164"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documents.lucidchart.com/documents/34cde04f-081b-4579-b1e6-e174cfd8e2c7/pages/0_0?a=698&amp;x=592&amp;y=314&amp;w=176&amp;h=132&amp;store=1&amp;accept=image%2F*&amp;auth=LCA%20d3d5bc4bd64d5f153c55c79b913ec60fc6dc5ed0-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793" y="3710878"/>
            <a:ext cx="1691345" cy="1268510"/>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679074796"/>
      </p:ext>
    </p:extLst>
  </p:cSld>
  <p:clrMapOvr>
    <a:masterClrMapping/>
  </p:clrMapOvr>
  <p:transition spd="slow">
    <p:cut/>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147</a:t>
            </a:fld>
            <a:endParaRPr lang="en">
              <a:solidFill>
                <a:prstClr val="black">
                  <a:tint val="75000"/>
                </a:prstClr>
              </a:solidFill>
            </a:endParaRPr>
          </a:p>
        </p:txBody>
      </p:sp>
      <p:sp>
        <p:nvSpPr>
          <p:cNvPr id="2" name="Rectangle 1"/>
          <p:cNvSpPr/>
          <p:nvPr/>
        </p:nvSpPr>
        <p:spPr>
          <a:xfrm>
            <a:off x="942262" y="182879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3" name="Rectangle 12"/>
          <p:cNvSpPr/>
          <p:nvPr/>
        </p:nvSpPr>
        <p:spPr>
          <a:xfrm>
            <a:off x="2151485" y="2633028"/>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4" name="Rectangle 13"/>
          <p:cNvSpPr/>
          <p:nvPr/>
        </p:nvSpPr>
        <p:spPr>
          <a:xfrm>
            <a:off x="3351285" y="1828794"/>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5" name="Rectangle 14"/>
          <p:cNvSpPr/>
          <p:nvPr/>
        </p:nvSpPr>
        <p:spPr>
          <a:xfrm>
            <a:off x="4558470"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6" name="Rectangle 15"/>
          <p:cNvSpPr/>
          <p:nvPr/>
        </p:nvSpPr>
        <p:spPr>
          <a:xfrm>
            <a:off x="5760308" y="1828793"/>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17" name="Rectangle 16"/>
          <p:cNvSpPr/>
          <p:nvPr/>
        </p:nvSpPr>
        <p:spPr>
          <a:xfrm>
            <a:off x="6965455" y="2633027"/>
            <a:ext cx="1437382" cy="57287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kern="1200" dirty="0" smtClean="0">
                <a:solidFill>
                  <a:prstClr val="white"/>
                </a:solidFill>
              </a:rPr>
              <a:t>List Activities</a:t>
            </a:r>
            <a:endParaRPr lang="en-US" sz="1800" kern="1200" dirty="0">
              <a:solidFill>
                <a:prstClr val="white"/>
              </a:solidFill>
            </a:endParaRPr>
          </a:p>
        </p:txBody>
      </p:sp>
      <p:sp>
        <p:nvSpPr>
          <p:cNvPr id="3" name="TextBox 2"/>
          <p:cNvSpPr txBox="1"/>
          <p:nvPr/>
        </p:nvSpPr>
        <p:spPr>
          <a:xfrm>
            <a:off x="1404975" y="1459461"/>
            <a:ext cx="598241"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7:00</a:t>
            </a:r>
            <a:endParaRPr lang="en-US" sz="1800" kern="1200" dirty="0">
              <a:solidFill>
                <a:prstClr val="black"/>
              </a:solidFill>
              <a:latin typeface="Calibri"/>
              <a:ea typeface="+mn-ea"/>
              <a:cs typeface="+mn-cs"/>
            </a:endParaRPr>
          </a:p>
        </p:txBody>
      </p:sp>
      <p:sp>
        <p:nvSpPr>
          <p:cNvPr id="18" name="TextBox 17"/>
          <p:cNvSpPr txBox="1"/>
          <p:nvPr/>
        </p:nvSpPr>
        <p:spPr>
          <a:xfrm>
            <a:off x="2571055" y="2217004"/>
            <a:ext cx="598241" cy="369332"/>
          </a:xfrm>
          <a:prstGeom prst="rect">
            <a:avLst/>
          </a:prstGeom>
          <a:noFill/>
        </p:spPr>
        <p:txBody>
          <a:bodyPr wrap="none" rtlCol="0">
            <a:spAutoFit/>
          </a:bodyPr>
          <a:lstStyle/>
          <a:p>
            <a:r>
              <a:rPr lang="en-US" sz="1800" kern="1200" dirty="0">
                <a:solidFill>
                  <a:prstClr val="black"/>
                </a:solidFill>
                <a:latin typeface="Calibri"/>
                <a:ea typeface="+mn-ea"/>
                <a:cs typeface="+mn-cs"/>
              </a:rPr>
              <a:t>9</a:t>
            </a:r>
            <a:r>
              <a:rPr lang="en-US" sz="1800" kern="1200" dirty="0" smtClean="0">
                <a:solidFill>
                  <a:prstClr val="black"/>
                </a:solidFill>
                <a:latin typeface="Calibri"/>
                <a:ea typeface="+mn-ea"/>
                <a:cs typeface="+mn-cs"/>
              </a:rPr>
              <a:t>:00</a:t>
            </a:r>
            <a:endParaRPr lang="en-US" sz="1800" kern="1200" dirty="0">
              <a:solidFill>
                <a:prstClr val="black"/>
              </a:solidFill>
              <a:latin typeface="Calibri"/>
              <a:ea typeface="+mn-ea"/>
              <a:cs typeface="+mn-cs"/>
            </a:endParaRPr>
          </a:p>
        </p:txBody>
      </p:sp>
      <p:sp>
        <p:nvSpPr>
          <p:cNvPr id="19" name="TextBox 18"/>
          <p:cNvSpPr txBox="1"/>
          <p:nvPr/>
        </p:nvSpPr>
        <p:spPr>
          <a:xfrm>
            <a:off x="3659949" y="1459461"/>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12:00</a:t>
            </a:r>
            <a:endParaRPr lang="en-US" sz="1800" kern="1200" dirty="0">
              <a:solidFill>
                <a:prstClr val="black"/>
              </a:solidFill>
              <a:latin typeface="Calibri"/>
              <a:ea typeface="+mn-ea"/>
              <a:cs typeface="+mn-cs"/>
            </a:endParaRPr>
          </a:p>
        </p:txBody>
      </p:sp>
      <p:sp>
        <p:nvSpPr>
          <p:cNvPr id="20" name="TextBox 19"/>
          <p:cNvSpPr txBox="1"/>
          <p:nvPr/>
        </p:nvSpPr>
        <p:spPr>
          <a:xfrm>
            <a:off x="4950699" y="2239035"/>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15:00</a:t>
            </a:r>
            <a:endParaRPr lang="en-US" sz="1800" kern="1200" dirty="0">
              <a:solidFill>
                <a:prstClr val="black"/>
              </a:solidFill>
              <a:latin typeface="Calibri"/>
              <a:ea typeface="+mn-ea"/>
              <a:cs typeface="+mn-cs"/>
            </a:endParaRPr>
          </a:p>
        </p:txBody>
      </p:sp>
      <p:sp>
        <p:nvSpPr>
          <p:cNvPr id="21" name="TextBox 20"/>
          <p:cNvSpPr txBox="1"/>
          <p:nvPr/>
        </p:nvSpPr>
        <p:spPr>
          <a:xfrm>
            <a:off x="6179878" y="1448440"/>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18:00</a:t>
            </a:r>
            <a:endParaRPr lang="en-US" sz="1800" kern="1200" dirty="0">
              <a:solidFill>
                <a:prstClr val="black"/>
              </a:solidFill>
              <a:latin typeface="Calibri"/>
              <a:ea typeface="+mn-ea"/>
              <a:cs typeface="+mn-cs"/>
            </a:endParaRPr>
          </a:p>
        </p:txBody>
      </p:sp>
      <p:sp>
        <p:nvSpPr>
          <p:cNvPr id="22" name="TextBox 21"/>
          <p:cNvSpPr txBox="1"/>
          <p:nvPr/>
        </p:nvSpPr>
        <p:spPr>
          <a:xfrm>
            <a:off x="7412458" y="2228018"/>
            <a:ext cx="715260" cy="369332"/>
          </a:xfrm>
          <a:prstGeom prst="rect">
            <a:avLst/>
          </a:prstGeom>
          <a:noFill/>
        </p:spPr>
        <p:txBody>
          <a:bodyPr wrap="none" rtlCol="0">
            <a:spAutoFit/>
          </a:bodyPr>
          <a:lstStyle/>
          <a:p>
            <a:r>
              <a:rPr lang="en-US" sz="1800" kern="1200" dirty="0" smtClean="0">
                <a:solidFill>
                  <a:prstClr val="black"/>
                </a:solidFill>
                <a:latin typeface="Calibri"/>
                <a:ea typeface="+mn-ea"/>
                <a:cs typeface="+mn-cs"/>
              </a:rPr>
              <a:t>21:00</a:t>
            </a:r>
            <a:endParaRPr lang="en-US" sz="1800" kern="1200" dirty="0">
              <a:solidFill>
                <a:prstClr val="black"/>
              </a:solidFill>
              <a:latin typeface="Calibri"/>
              <a:ea typeface="+mn-ea"/>
              <a:cs typeface="+mn-cs"/>
            </a:endParaRPr>
          </a:p>
        </p:txBody>
      </p:sp>
      <p:graphicFrame>
        <p:nvGraphicFramePr>
          <p:cNvPr id="24" name="Table 23"/>
          <p:cNvGraphicFramePr>
            <a:graphicFrameLocks noGrp="1"/>
          </p:cNvGraphicFramePr>
          <p:nvPr>
            <p:extLst>
              <p:ext uri="{D42A27DB-BD31-4B8C-83A1-F6EECF244321}">
                <p14:modId xmlns:p14="http://schemas.microsoft.com/office/powerpoint/2010/main" val="2473491550"/>
              </p:ext>
            </p:extLst>
          </p:nvPr>
        </p:nvGraphicFramePr>
        <p:xfrm>
          <a:off x="3456847" y="4470706"/>
          <a:ext cx="2032000" cy="1483360"/>
        </p:xfrm>
        <a:graphic>
          <a:graphicData uri="http://schemas.openxmlformats.org/drawingml/2006/table">
            <a:tbl>
              <a:tblPr firstRow="1" bandRow="1">
                <a:tableStyleId>{F5AB1C69-6EDB-4FF4-983F-18BD219EF322}</a:tableStyleId>
              </a:tblPr>
              <a:tblGrid>
                <a:gridCol w="2032000"/>
              </a:tblGrid>
              <a:tr h="370840">
                <a:tc>
                  <a:txBody>
                    <a:bodyPr/>
                    <a:lstStyle/>
                    <a:p>
                      <a:r>
                        <a:rPr lang="en-US" dirty="0" smtClean="0"/>
                        <a:t>Food</a:t>
                      </a:r>
                      <a:endParaRPr lang="en-US" dirty="0"/>
                    </a:p>
                  </a:txBody>
                  <a:tcPr/>
                </a:tc>
              </a:tr>
              <a:tr h="370840">
                <a:tc>
                  <a:txBody>
                    <a:bodyPr/>
                    <a:lstStyle/>
                    <a:p>
                      <a:r>
                        <a:rPr lang="en-US" dirty="0" smtClean="0"/>
                        <a:t>Name</a:t>
                      </a:r>
                      <a:endParaRPr lang="en-US" dirty="0"/>
                    </a:p>
                  </a:txBody>
                  <a:tcPr/>
                </a:tc>
              </a:tr>
              <a:tr h="370840">
                <a:tc>
                  <a:txBody>
                    <a:bodyPr/>
                    <a:lstStyle/>
                    <a:p>
                      <a:r>
                        <a:rPr lang="en-US" b="1" dirty="0" err="1" smtClean="0">
                          <a:solidFill>
                            <a:srgbClr val="FF0000"/>
                          </a:solidFill>
                        </a:rPr>
                        <a:t>numberOfTime</a:t>
                      </a:r>
                      <a:endParaRPr lang="en-US" b="1" dirty="0">
                        <a:solidFill>
                          <a:srgbClr val="FF0000"/>
                        </a:solidFill>
                      </a:endParaRPr>
                    </a:p>
                  </a:txBody>
                  <a:tcPr/>
                </a:tc>
              </a:tr>
              <a:tr h="370840">
                <a:tc>
                  <a:txBody>
                    <a:bodyPr/>
                    <a:lstStyle/>
                    <a:p>
                      <a:r>
                        <a:rPr lang="en-US" dirty="0" err="1" smtClean="0"/>
                        <a:t>unitOfFood</a:t>
                      </a:r>
                      <a:endParaRPr lang="en-US" dirty="0"/>
                    </a:p>
                  </a:txBody>
                  <a:tcPr/>
                </a:tc>
              </a:tr>
            </a:tbl>
          </a:graphicData>
        </a:graphic>
      </p:graphicFrame>
      <p:cxnSp>
        <p:nvCxnSpPr>
          <p:cNvPr id="6" name="Straight Arrow Connector 5"/>
          <p:cNvCxnSpPr/>
          <p:nvPr/>
        </p:nvCxnSpPr>
        <p:spPr>
          <a:xfrm flipH="1" flipV="1">
            <a:off x="2919470" y="3205904"/>
            <a:ext cx="1178805" cy="1233894"/>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a:stCxn id="24" idx="0"/>
            <a:endCxn id="15" idx="2"/>
          </p:cNvCxnSpPr>
          <p:nvPr/>
        </p:nvCxnSpPr>
        <p:spPr>
          <a:xfrm flipV="1">
            <a:off x="4472847" y="3205904"/>
            <a:ext cx="804314"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p:cNvCxnSpPr>
            <a:endCxn id="17" idx="2"/>
          </p:cNvCxnSpPr>
          <p:nvPr/>
        </p:nvCxnSpPr>
        <p:spPr>
          <a:xfrm flipV="1">
            <a:off x="5133860" y="3205904"/>
            <a:ext cx="2550286" cy="1264802"/>
          </a:xfrm>
          <a:prstGeom prst="straightConnector1">
            <a:avLst/>
          </a:prstGeom>
          <a:ln w="38100">
            <a:prstDash val="sysDash"/>
            <a:tailEnd type="triangle"/>
          </a:ln>
        </p:spPr>
        <p:style>
          <a:lnRef idx="1">
            <a:schemeClr val="accent6"/>
          </a:lnRef>
          <a:fillRef idx="0">
            <a:schemeClr val="accent6"/>
          </a:fillRef>
          <a:effectRef idx="0">
            <a:schemeClr val="accent6"/>
          </a:effectRef>
          <a:fontRef idx="minor">
            <a:schemeClr val="tx1"/>
          </a:fontRef>
        </p:style>
      </p:cxnSp>
      <p:sp>
        <p:nvSpPr>
          <p:cNvPr id="12" name="TextBox 11"/>
          <p:cNvSpPr txBox="1"/>
          <p:nvPr/>
        </p:nvSpPr>
        <p:spPr>
          <a:xfrm>
            <a:off x="5938174" y="3547948"/>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7" name="TextBox 26"/>
          <p:cNvSpPr txBox="1"/>
          <p:nvPr/>
        </p:nvSpPr>
        <p:spPr>
          <a:xfrm>
            <a:off x="4549391" y="3429000"/>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8" name="TextBox 27"/>
          <p:cNvSpPr txBox="1"/>
          <p:nvPr/>
        </p:nvSpPr>
        <p:spPr>
          <a:xfrm>
            <a:off x="3005629" y="3544802"/>
            <a:ext cx="327334" cy="461665"/>
          </a:xfrm>
          <a:prstGeom prst="rect">
            <a:avLst/>
          </a:prstGeom>
          <a:noFill/>
        </p:spPr>
        <p:txBody>
          <a:bodyPr wrap="none" rtlCol="0">
            <a:spAutoFit/>
          </a:bodyPr>
          <a:lstStyle/>
          <a:p>
            <a:r>
              <a:rPr lang="en-US" sz="2400" b="1" kern="1200" dirty="0" smtClean="0">
                <a:solidFill>
                  <a:srgbClr val="FF0000"/>
                </a:solidFill>
                <a:latin typeface="Calibri"/>
                <a:ea typeface="+mn-ea"/>
                <a:cs typeface="+mn-cs"/>
              </a:rPr>
              <a:t>?</a:t>
            </a:r>
            <a:endParaRPr lang="en-US" sz="2400" b="1" kern="1200" dirty="0">
              <a:solidFill>
                <a:srgbClr val="FF0000"/>
              </a:solidFill>
              <a:latin typeface="Calibri"/>
              <a:ea typeface="+mn-ea"/>
              <a:cs typeface="+mn-cs"/>
            </a:endParaRPr>
          </a:p>
        </p:txBody>
      </p:sp>
      <p:sp>
        <p:nvSpPr>
          <p:cNvPr id="26"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1676151890"/>
      </p:ext>
    </p:extLst>
  </p:cSld>
  <p:clrMapOvr>
    <a:masterClrMapping/>
  </p:clrMapOvr>
  <p:transition spd="slow">
    <p:cut/>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148</a:t>
            </a:fld>
            <a:endParaRPr lang="en">
              <a:solidFill>
                <a:prstClr val="black">
                  <a:tint val="75000"/>
                </a:prstClr>
              </a:solidFill>
            </a:endParaRPr>
          </a:p>
        </p:txBody>
      </p:sp>
      <p:pic>
        <p:nvPicPr>
          <p:cNvPr id="7" name="Picture 2" descr="https://documents.lucidchart.com/documents/34cde04f-081b-4579-b1e6-e174cfd8e2c7/pages/0_0?a=640&amp;x=76&amp;y=125&amp;w=968&amp;h=330&amp;store=1&amp;accept=image%2F*&amp;auth=LCA%20669c330a1ea85aa6b0876dfe680e63ff1e2a830b-ts%3D14496559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32597"/>
            <a:ext cx="9144000" cy="31235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ocuments.lucidchart.com/documents/34cde04f-081b-4579-b1e6-e174cfd8e2c7/pages/0_0?a=691&amp;x=592&amp;y=314&amp;w=176&amp;h=132&amp;store=1&amp;accept=image%2F*&amp;auth=LCA%2011a195370d53dc919296cdbc1f990de734f7c6fc-ts%3D14498016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1809" y="3717360"/>
            <a:ext cx="1653637" cy="1240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ocuments.lucidchart.com/documents/34cde04f-081b-4579-b1e6-e174cfd8e2c7/pages/0_0?a=691&amp;x=832&amp;y=314&amp;w=176&amp;h=132&amp;store=1&amp;accept=image%2F*&amp;auth=LCA%2034c0e456e889fcf5af6b16a032e07173027763c6-ts%3D14498016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284" y="3728376"/>
            <a:ext cx="1653637" cy="1240229"/>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1967"/>
          <p:cNvSpPr txBox="1">
            <a:spLocks/>
          </p:cNvSpPr>
          <p:nvPr/>
        </p:nvSpPr>
        <p:spPr>
          <a:xfrm>
            <a:off x="1779544" y="1"/>
            <a:ext cx="7364455"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rgbClr val="000000"/>
              </a:buClr>
              <a:buSzPct val="25000"/>
            </a:pPr>
            <a:r>
              <a:rPr lang="en-US" b="1" kern="0" smtClean="0">
                <a:solidFill>
                  <a:srgbClr val="00B050"/>
                </a:solidFill>
                <a:latin typeface="+mn-lt"/>
                <a:cs typeface="Arial"/>
                <a:sym typeface="Arial"/>
                <a:rtl val="0"/>
              </a:rPr>
              <a:t>Handle New Treatment</a:t>
            </a:r>
            <a:endParaRPr lang="en-US" b="1" kern="0" dirty="0">
              <a:solidFill>
                <a:srgbClr val="00B050"/>
              </a:solidFill>
              <a:latin typeface="+mn-lt"/>
              <a:cs typeface="Arial"/>
              <a:sym typeface="Arial"/>
              <a:rtl val="0"/>
            </a:endParaRPr>
          </a:p>
        </p:txBody>
      </p:sp>
    </p:spTree>
    <p:extLst>
      <p:ext uri="{BB962C8B-B14F-4D97-AF65-F5344CB8AC3E}">
        <p14:creationId xmlns:p14="http://schemas.microsoft.com/office/powerpoint/2010/main" val="2697955854"/>
      </p:ext>
    </p:extLst>
  </p:cSld>
  <p:clrMapOvr>
    <a:masterClrMapping/>
  </p:clrMapOvr>
  <p:transition spd="slow">
    <p:cut/>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err="1" smtClean="0"/>
              <a:t>Quy</a:t>
            </a:r>
            <a:r>
              <a:rPr lang="en-US" dirty="0" smtClean="0"/>
              <a:t> use application which is provided by hospital to support patient treating.</a:t>
            </a:r>
            <a:endParaRPr lang="vi-VN" dirty="0"/>
          </a:p>
        </p:txBody>
      </p:sp>
      <p:sp>
        <p:nvSpPr>
          <p:cNvPr id="4" name="Slide Number Placeholder 3"/>
          <p:cNvSpPr>
            <a:spLocks noGrp="1"/>
          </p:cNvSpPr>
          <p:nvPr>
            <p:ph type="sldNum" idx="12"/>
          </p:nvPr>
        </p:nvSpPr>
        <p:spPr/>
        <p:txBody>
          <a:bodyPr/>
          <a:lstStyle/>
          <a:p>
            <a:fld id="{00000000-1234-1234-1234-123412341234}" type="slidenum">
              <a:rPr lang="en" smtClean="0">
                <a:solidFill>
                  <a:prstClr val="black">
                    <a:tint val="75000"/>
                  </a:prstClr>
                </a:solidFill>
              </a:rPr>
              <a:pPr/>
              <a:t>149</a:t>
            </a:fld>
            <a:endParaRPr lang="en">
              <a:solidFill>
                <a:prstClr val="black">
                  <a:tint val="75000"/>
                </a:prstClr>
              </a:solidFill>
            </a:endParaRPr>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cs typeface="Arial"/>
              </a:rPr>
              <a:t>Demonstration</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450680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Tree>
    <p:extLst>
      <p:ext uri="{BB962C8B-B14F-4D97-AF65-F5344CB8AC3E}">
        <p14:creationId xmlns:p14="http://schemas.microsoft.com/office/powerpoint/2010/main" val="859688799"/>
      </p:ext>
    </p:extLst>
  </p:cSld>
  <p:clrMapOvr>
    <a:masterClrMapping/>
  </p:clrMapOvr>
  <p:transition spd="slow">
    <p:cut/>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150</a:t>
            </a:fld>
            <a:endParaRPr lang="en">
              <a:solidFill>
                <a:prstClr val="black">
                  <a:tint val="75000"/>
                </a:prst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1562" y="3034415"/>
            <a:ext cx="1905000" cy="1905000"/>
          </a:xfrm>
          <a:prstGeom prst="rect">
            <a:avLst/>
          </a:prstGeom>
        </p:spPr>
      </p:pic>
    </p:spTree>
    <p:extLst>
      <p:ext uri="{BB962C8B-B14F-4D97-AF65-F5344CB8AC3E}">
        <p14:creationId xmlns:p14="http://schemas.microsoft.com/office/powerpoint/2010/main" val="2780502873"/>
      </p:ext>
    </p:extLst>
  </p:cSld>
  <p:clrMapOvr>
    <a:masterClrMapping/>
  </p:clrMapOvr>
  <p:transition spd="slow">
    <p:cut/>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151</a:t>
            </a:fld>
            <a:endParaRPr lang="en">
              <a:solidFill>
                <a:prstClr val="black">
                  <a:tint val="75000"/>
                </a:prstClr>
              </a:solidFill>
            </a:endParaRPr>
          </a:p>
        </p:txBody>
      </p:sp>
      <p:pic>
        <p:nvPicPr>
          <p:cNvPr id="1032" name="Picture 8" descr="https://documents.lucidchart.com/documents/b3e66c5f-ae1e-47ea-858e-34b5761fe794/pages/0_0?a=710&amp;x=92&amp;y=158&amp;w=1056&amp;h=830&amp;store=1&amp;accept=image%2F*&amp;auth=LCA%200123c50c543081bef41daff3845ab8aff393211b-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49132"/>
      </p:ext>
    </p:extLst>
  </p:cSld>
  <p:clrMapOvr>
    <a:masterClrMapping/>
  </p:clrMapOvr>
  <p:transition spd="slow">
    <p:cut/>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152</a:t>
            </a:fld>
            <a:endParaRPr lang="en">
              <a:solidFill>
                <a:prstClr val="black">
                  <a:tint val="75000"/>
                </a:prstClr>
              </a:solidFill>
            </a:endParaRPr>
          </a:p>
        </p:txBody>
      </p:sp>
      <p:pic>
        <p:nvPicPr>
          <p:cNvPr id="2052" name="Picture 4" descr="https://documents.lucidchart.com/documents/b3e66c5f-ae1e-47ea-858e-34b5761fe794/pages/0_0?a=698&amp;x=92&amp;y=158&amp;w=1056&amp;h=830&amp;store=1&amp;accept=image%2F*&amp;auth=LCA%207a8e3c96e022a1f11524dcd6b12b67875b304abc-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589867"/>
      </p:ext>
    </p:extLst>
  </p:cSld>
  <p:clrMapOvr>
    <a:masterClrMapping/>
  </p:clrMapOvr>
  <p:transition spd="slow">
    <p:cut/>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153</a:t>
            </a:fld>
            <a:endParaRPr lang="en">
              <a:solidFill>
                <a:prstClr val="black">
                  <a:tint val="75000"/>
                </a:prstClr>
              </a:solidFill>
            </a:endParaRPr>
          </a:p>
        </p:txBody>
      </p:sp>
      <p:pic>
        <p:nvPicPr>
          <p:cNvPr id="3076" name="Picture 4" descr="https://documents.lucidchart.com/documents/b3e66c5f-ae1e-47ea-858e-34b5761fe794/pages/0_0?a=696&amp;x=92&amp;y=158&amp;w=1056&amp;h=830&amp;store=1&amp;accept=image%2F*&amp;auth=LCA%20c48a1cdbc4260d5490a45cd46fcc72fe99e7cc50-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78497"/>
      </p:ext>
    </p:extLst>
  </p:cSld>
  <p:clrMapOvr>
    <a:masterClrMapping/>
  </p:clrMapOvr>
  <p:transition spd="slow">
    <p:cut/>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154</a:t>
            </a:fld>
            <a:endParaRPr lang="en">
              <a:solidFill>
                <a:prstClr val="black">
                  <a:tint val="75000"/>
                </a:prstClr>
              </a:solidFill>
            </a:endParaRPr>
          </a:p>
        </p:txBody>
      </p:sp>
      <p:pic>
        <p:nvPicPr>
          <p:cNvPr id="4100" name="Picture 4" descr="https://documents.lucidchart.com/documents/b3e66c5f-ae1e-47ea-858e-34b5761fe794/pages/0_0?a=694&amp;x=92&amp;y=158&amp;w=1056&amp;h=830&amp;store=1&amp;accept=image%2F*&amp;auth=LCA%20af2a1dcb92c462bb60cbc500052c3e86a8e09a34-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38000"/>
      </p:ext>
    </p:extLst>
  </p:cSld>
  <p:clrMapOvr>
    <a:masterClrMapping/>
  </p:clrMapOvr>
  <p:transition spd="slow">
    <p:cut/>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7" name="Shape 1967"/>
          <p:cNvSpPr txBox="1">
            <a:spLocks noGrp="1"/>
          </p:cNvSpPr>
          <p:nvPr>
            <p:ph type="title"/>
          </p:nvPr>
        </p:nvSpPr>
        <p:spPr>
          <a:xfrm>
            <a:off x="0" y="-1"/>
            <a:ext cx="9105490" cy="1219201"/>
          </a:xfrm>
          <a:prstGeom prst="rect">
            <a:avLst/>
          </a:prstGeom>
        </p:spPr>
        <p:txBody>
          <a:bodyPr lIns="91425" tIns="91425" rIns="91425" bIns="91425" anchor="b" anchorCtr="0">
            <a:noAutofit/>
          </a:bodyPr>
          <a:lstStyle/>
          <a:p>
            <a:pPr lvl="0">
              <a:buClr>
                <a:schemeClr val="dk1"/>
              </a:buClr>
              <a:buSzPct val="30555"/>
            </a:pPr>
            <a:r>
              <a:rPr lang="en-US" b="1" kern="0" dirty="0" smtClean="0">
                <a:solidFill>
                  <a:srgbClr val="00B050"/>
                </a:solidFill>
                <a:cs typeface="Arial"/>
                <a:sym typeface="Arial"/>
                <a:rtl val="0"/>
              </a:rPr>
              <a:t>Remind Patient</a:t>
            </a:r>
            <a:endParaRPr lang="en" dirty="0"/>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fld id="{00000000-1234-1234-1234-123412341234}" type="slidenum">
              <a:rPr lang="en">
                <a:solidFill>
                  <a:prstClr val="black">
                    <a:tint val="75000"/>
                  </a:prstClr>
                </a:solidFill>
              </a:rPr>
              <a:pPr/>
              <a:t>155</a:t>
            </a:fld>
            <a:endParaRPr lang="en">
              <a:solidFill>
                <a:prstClr val="black">
                  <a:tint val="75000"/>
                </a:prstClr>
              </a:solidFill>
            </a:endParaRPr>
          </a:p>
        </p:txBody>
      </p:sp>
      <p:pic>
        <p:nvPicPr>
          <p:cNvPr id="5128" name="Picture 8" descr="https://documents.lucidchart.com/documents/b3e66c5f-ae1e-47ea-858e-34b5761fe794/pages/0_0?a=692&amp;x=92&amp;y=158&amp;w=1056&amp;h=830&amp;store=1&amp;accept=image%2F*&amp;auth=LCA%2018588a852903ddcd3b1322274f2bde2958617d63-ts%3D144987889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845" y="1219200"/>
            <a:ext cx="7543800" cy="5638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700196"/>
      </p:ext>
    </p:extLst>
  </p:cSld>
  <p:clrMapOvr>
    <a:masterClrMapping/>
  </p:clrMapOvr>
  <p:transition spd="slow">
    <p:cut/>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9144000" cy="6858000"/>
          </a:xfrm>
          <a:prstGeom prst="rect">
            <a:avLst/>
          </a:prstGeo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74845968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spTree>
    <p:extLst>
      <p:ext uri="{BB962C8B-B14F-4D97-AF65-F5344CB8AC3E}">
        <p14:creationId xmlns:p14="http://schemas.microsoft.com/office/powerpoint/2010/main" val="115879554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8" name="Straight Connector 7"/>
          <p:cNvCxnSpPr/>
          <p:nvPr/>
        </p:nvCxnSpPr>
        <p:spPr>
          <a:xfrm>
            <a:off x="529844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33400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29844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881829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91440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949960" y="3581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914400" y="16764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4434250" y="1676400"/>
            <a:ext cx="0" cy="19050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2314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Medical examination is simple</a:t>
            </a:r>
            <a:endParaRPr lang="en-US" dirty="0"/>
          </a:p>
        </p:txBody>
      </p:sp>
      <p:sp>
        <p:nvSpPr>
          <p:cNvPr id="6" name="Shape 1988"/>
          <p:cNvSpPr txBox="1">
            <a:spLocks/>
          </p:cNvSpPr>
          <p:nvPr/>
        </p:nvSpPr>
        <p:spPr>
          <a:xfrm>
            <a:off x="457200" y="2618275"/>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Hospital can make prescription for many patients in short time</a:t>
            </a:r>
            <a:endParaRPr lang="en-US" sz="3200" dirty="0"/>
          </a:p>
        </p:txBody>
      </p:sp>
      <p:sp>
        <p:nvSpPr>
          <p:cNvPr id="9" name="Shape 1988"/>
          <p:cNvSpPr txBox="1">
            <a:spLocks/>
          </p:cNvSpPr>
          <p:nvPr/>
        </p:nvSpPr>
        <p:spPr>
          <a:xfrm>
            <a:off x="457200" y="3786947"/>
            <a:ext cx="8229600" cy="95119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smtClean="0">
                <a:solidFill>
                  <a:srgbClr val="00D900"/>
                </a:solidFill>
              </a:rPr>
              <a:t>✓ </a:t>
            </a:r>
            <a:r>
              <a:rPr lang="en-US" sz="3200" dirty="0" smtClean="0"/>
              <a:t>Patient doesn’t waste much time.</a:t>
            </a:r>
            <a:endParaRPr lang="en-US" sz="3200" dirty="0"/>
          </a:p>
        </p:txBody>
      </p:sp>
    </p:spTree>
    <p:extLst>
      <p:ext uri="{BB962C8B-B14F-4D97-AF65-F5344CB8AC3E}">
        <p14:creationId xmlns:p14="http://schemas.microsoft.com/office/powerpoint/2010/main" val="1472107946"/>
      </p:ext>
    </p:extLst>
  </p:cSld>
  <p:clrMapOvr>
    <a:masterClrMapping/>
  </p:clrMapOvr>
  <p:transition spd="slow">
    <p:cut/>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
        <p:nvSpPr>
          <p:cNvPr id="6"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solidFill>
                  <a:srgbClr val="00B050"/>
                </a:solidFill>
              </a:rPr>
              <a:t>Communicate Wristband and System</a:t>
            </a:r>
            <a:endParaRPr lang="vi-VN" sz="3600" b="1" dirty="0">
              <a:solidFill>
                <a:srgbClr val="00B050"/>
              </a:solidFill>
            </a:endParaRPr>
          </a:p>
        </p:txBody>
      </p:sp>
      <p:sp>
        <p:nvSpPr>
          <p:cNvPr id="2" name="TextBox 1"/>
          <p:cNvSpPr txBox="1"/>
          <p:nvPr/>
        </p:nvSpPr>
        <p:spPr>
          <a:xfrm>
            <a:off x="914400" y="3028890"/>
            <a:ext cx="3589444" cy="400110"/>
          </a:xfrm>
          <a:prstGeom prst="rect">
            <a:avLst/>
          </a:prstGeom>
          <a:noFill/>
        </p:spPr>
        <p:txBody>
          <a:bodyPr wrap="none" rtlCol="0">
            <a:spAutoFit/>
          </a:bodyPr>
          <a:lstStyle/>
          <a:p>
            <a:r>
              <a:rPr lang="en-US" sz="2000" dirty="0" smtClean="0"/>
              <a:t>Receive data, send command</a:t>
            </a:r>
            <a:endParaRPr lang="vi-VN" sz="2000" dirty="0"/>
          </a:p>
        </p:txBody>
      </p:sp>
      <p:sp>
        <p:nvSpPr>
          <p:cNvPr id="3" name="TextBox 2"/>
          <p:cNvSpPr txBox="1"/>
          <p:nvPr/>
        </p:nvSpPr>
        <p:spPr>
          <a:xfrm>
            <a:off x="5298440" y="3030100"/>
            <a:ext cx="3517310" cy="400110"/>
          </a:xfrm>
          <a:prstGeom prst="rect">
            <a:avLst/>
          </a:prstGeom>
          <a:noFill/>
        </p:spPr>
        <p:txBody>
          <a:bodyPr wrap="none" rtlCol="0">
            <a:spAutoFit/>
          </a:bodyPr>
          <a:lstStyle/>
          <a:p>
            <a:r>
              <a:rPr lang="en-US" sz="2000" dirty="0" smtClean="0"/>
              <a:t>Send data, receive command</a:t>
            </a:r>
            <a:endParaRPr lang="vi-VN" sz="2000" dirty="0"/>
          </a:p>
        </p:txBody>
      </p:sp>
      <p:cxnSp>
        <p:nvCxnSpPr>
          <p:cNvPr id="7" name="Straight Connector 6"/>
          <p:cNvCxnSpPr/>
          <p:nvPr/>
        </p:nvCxnSpPr>
        <p:spPr>
          <a:xfrm>
            <a:off x="2655275" y="4876800"/>
            <a:ext cx="0" cy="952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8" name="Straight Connector 7"/>
          <p:cNvCxnSpPr/>
          <p:nvPr/>
        </p:nvCxnSpPr>
        <p:spPr>
          <a:xfrm>
            <a:off x="2709122" y="581025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2655275" y="4876800"/>
            <a:ext cx="348175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6175125" y="4876800"/>
            <a:ext cx="0" cy="9525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3729574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spTree>
    <p:extLst>
      <p:ext uri="{BB962C8B-B14F-4D97-AF65-F5344CB8AC3E}">
        <p14:creationId xmlns:p14="http://schemas.microsoft.com/office/powerpoint/2010/main" val="187664188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Straight Connector 6"/>
          <p:cNvCxnSpPr/>
          <p:nvPr/>
        </p:nvCxnSpPr>
        <p:spPr>
          <a:xfrm flipH="1">
            <a:off x="5334000" y="1905000"/>
            <a:ext cx="381000" cy="381000"/>
          </a:xfrm>
          <a:prstGeom prst="line">
            <a:avLst/>
          </a:prstGeom>
        </p:spPr>
        <p:style>
          <a:lnRef idx="3">
            <a:schemeClr val="accent2"/>
          </a:lnRef>
          <a:fillRef idx="0">
            <a:schemeClr val="accent2"/>
          </a:fillRef>
          <a:effectRef idx="2">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9" name="Straight Connector 8"/>
          <p:cNvCxnSpPr/>
          <p:nvPr/>
        </p:nvCxnSpPr>
        <p:spPr>
          <a:xfrm>
            <a:off x="5188925" y="1676400"/>
            <a:ext cx="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a:off x="5242772" y="2381250"/>
            <a:ext cx="646603" cy="19050"/>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p:nvPr/>
        </p:nvCxnSpPr>
        <p:spPr>
          <a:xfrm>
            <a:off x="5188925" y="1676400"/>
            <a:ext cx="67847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a:off x="5889375" y="1676400"/>
            <a:ext cx="0" cy="78105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95387028"/>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163</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8" name="Straight Connector 7"/>
          <p:cNvCxnSpPr/>
          <p:nvPr/>
        </p:nvCxnSpPr>
        <p:spPr>
          <a:xfrm>
            <a:off x="2795129"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2795129" y="5550899"/>
            <a:ext cx="306691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flipV="1">
            <a:off x="5862048" y="3124199"/>
            <a:ext cx="0" cy="2426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p:nvPr/>
        </p:nvCxnSpPr>
        <p:spPr>
          <a:xfrm>
            <a:off x="2795129" y="3124199"/>
            <a:ext cx="306691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46287602"/>
      </p:ext>
    </p:extLst>
  </p:cSld>
  <p:clrMapOvr>
    <a:masterClrMapping/>
  </p:clrMapOvr>
  <p:transition spd="slow">
    <p:cut/>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164</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276600"/>
            <a:ext cx="0"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2766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276600"/>
            <a:ext cx="1" cy="2121899"/>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a:off x="2926499" y="54102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165</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2926499"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2926499" y="3429000"/>
            <a:ext cx="14020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4328588" y="3429000"/>
            <a:ext cx="0" cy="9906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2926499" y="4419600"/>
            <a:ext cx="140209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236573284"/>
      </p:ext>
    </p:extLst>
  </p:cSld>
  <p:clrMapOvr>
    <a:masterClrMapping/>
  </p:clrMapOvr>
  <p:transition spd="slow">
    <p:cut/>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166</a:t>
            </a:fld>
            <a:endParaRPr lang="en"/>
          </a:p>
        </p:txBody>
      </p:sp>
      <p:grpSp>
        <p:nvGrpSpPr>
          <p:cNvPr id="7" name="Shape 688"/>
          <p:cNvGrpSpPr/>
          <p:nvPr/>
        </p:nvGrpSpPr>
        <p:grpSpPr>
          <a:xfrm>
            <a:off x="1112100" y="1230299"/>
            <a:ext cx="1814399" cy="989424"/>
            <a:chOff x="4336150" y="2394850"/>
            <a:chExt cx="1814399" cy="989424"/>
          </a:xfrm>
        </p:grpSpPr>
        <p:sp>
          <p:nvSpPr>
            <p:cNvPr id="9"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0"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11" name="Shape 688"/>
          <p:cNvGrpSpPr/>
          <p:nvPr/>
        </p:nvGrpSpPr>
        <p:grpSpPr>
          <a:xfrm>
            <a:off x="4738800" y="1230299"/>
            <a:ext cx="2347799" cy="989424"/>
            <a:chOff x="4336150" y="2394850"/>
            <a:chExt cx="1814399" cy="989424"/>
          </a:xfrm>
        </p:grpSpPr>
        <p:sp>
          <p:nvSpPr>
            <p:cNvPr id="1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5129" y="3124199"/>
            <a:ext cx="3066919" cy="2426700"/>
          </a:xfrm>
          <a:prstGeom prst="rect">
            <a:avLst/>
          </a:prstGeom>
        </p:spPr>
      </p:pic>
      <p:cxnSp>
        <p:nvCxnSpPr>
          <p:cNvPr id="15" name="Straight Connector 14"/>
          <p:cNvCxnSpPr>
            <a:stCxn id="9" idx="3"/>
            <a:endCxn id="12"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7" name="TextBox 16"/>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19"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594047" y="1154099"/>
            <a:ext cx="0" cy="1284301"/>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594047" y="1154099"/>
            <a:ext cx="264495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Straight Connector 20"/>
          <p:cNvCxnSpPr/>
          <p:nvPr/>
        </p:nvCxnSpPr>
        <p:spPr>
          <a:xfrm>
            <a:off x="7239000" y="1118680"/>
            <a:ext cx="0" cy="131972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594047" y="2438400"/>
            <a:ext cx="2644953"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40534468"/>
      </p:ext>
    </p:extLst>
  </p:cSld>
  <p:clrMapOvr>
    <a:masterClrMapping/>
  </p:clrMapOvr>
  <p:transition spd="slow">
    <p:cut/>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890265305"/>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
        <p:nvSpPr>
          <p:cNvPr id="3" name="TextBox 2"/>
          <p:cNvSpPr txBox="1"/>
          <p:nvPr/>
        </p:nvSpPr>
        <p:spPr>
          <a:xfrm>
            <a:off x="2209800" y="4519353"/>
            <a:ext cx="1422441" cy="369332"/>
          </a:xfrm>
          <a:prstGeom prst="rect">
            <a:avLst/>
          </a:prstGeom>
          <a:noFill/>
        </p:spPr>
        <p:txBody>
          <a:bodyPr wrap="none" rtlCol="0">
            <a:spAutoFit/>
          </a:bodyPr>
          <a:lstStyle/>
          <a:p>
            <a:r>
              <a:rPr lang="en-US" dirty="0" err="1"/>
              <a:t>y</a:t>
            </a:r>
            <a:r>
              <a:rPr lang="en-US" dirty="0" err="1" smtClean="0"/>
              <a:t>yyy</a:t>
            </a:r>
            <a:r>
              <a:rPr lang="en-US" dirty="0" smtClean="0"/>
              <a:t>/MM/</a:t>
            </a:r>
            <a:r>
              <a:rPr lang="en-US" dirty="0" err="1" smtClean="0"/>
              <a:t>dd</a:t>
            </a:r>
            <a:endParaRPr lang="vi-VN" dirty="0"/>
          </a:p>
        </p:txBody>
      </p:sp>
    </p:spTree>
    <p:extLst>
      <p:ext uri="{BB962C8B-B14F-4D97-AF65-F5344CB8AC3E}">
        <p14:creationId xmlns:p14="http://schemas.microsoft.com/office/powerpoint/2010/main" val="29141464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txBox="1">
            <a:spLocks/>
          </p:cNvSpPr>
          <p:nvPr/>
        </p:nvSpPr>
        <p:spPr>
          <a:xfrm>
            <a:off x="12192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smtClean="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861677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160020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smtClean="0"/>
              <a:t>Polyclinic doctor doesn’t have many information of patient to make prescription</a:t>
            </a:r>
            <a:endParaRPr lang="en" dirty="0" smtClean="0"/>
          </a:p>
        </p:txBody>
      </p:sp>
    </p:spTree>
    <p:extLst>
      <p:ext uri="{BB962C8B-B14F-4D97-AF65-F5344CB8AC3E}">
        <p14:creationId xmlns:p14="http://schemas.microsoft.com/office/powerpoint/2010/main" val="672815704"/>
      </p:ext>
    </p:extLst>
  </p:cSld>
  <p:clrMapOvr>
    <a:masterClrMapping/>
  </p:clrMapOvr>
  <p:transition spd="slow">
    <p:cut/>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170</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3">
            <a:schemeClr val="accent2"/>
          </a:lnRef>
          <a:fillRef idx="0">
            <a:schemeClr val="accent2"/>
          </a:fillRef>
          <a:effectRef idx="2">
            <a:schemeClr val="accent2"/>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072919067"/>
      </p:ext>
    </p:extLst>
  </p:cSld>
  <p:clrMapOvr>
    <a:masterClrMapping/>
  </p:clrMapOvr>
  <p:transition spd="slow">
    <p:cut/>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171</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172</a:t>
            </a:fld>
            <a:endParaRPr lang="en"/>
          </a:p>
        </p:txBody>
      </p:sp>
      <p:grpSp>
        <p:nvGrpSpPr>
          <p:cNvPr id="19" name="Shape 688"/>
          <p:cNvGrpSpPr/>
          <p:nvPr/>
        </p:nvGrpSpPr>
        <p:grpSpPr>
          <a:xfrm>
            <a:off x="5005499" y="3265968"/>
            <a:ext cx="1814399" cy="989424"/>
            <a:chOff x="4336150" y="2394850"/>
            <a:chExt cx="1814399" cy="989424"/>
          </a:xfrm>
        </p:grpSpPr>
        <p:sp>
          <p:nvSpPr>
            <p:cNvPr id="2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PropertyRecord</a:t>
              </a:r>
              <a:endParaRPr lang="en" sz="1600" b="1" dirty="0"/>
            </a:p>
          </p:txBody>
        </p:sp>
      </p:grpSp>
      <p:grpSp>
        <p:nvGrpSpPr>
          <p:cNvPr id="22" name="Shape 688"/>
          <p:cNvGrpSpPr/>
          <p:nvPr/>
        </p:nvGrpSpPr>
        <p:grpSpPr>
          <a:xfrm>
            <a:off x="4769699" y="5410200"/>
            <a:ext cx="2286000" cy="989424"/>
            <a:chOff x="4336150" y="2394850"/>
            <a:chExt cx="1814399" cy="989424"/>
          </a:xfrm>
        </p:grpSpPr>
        <p:sp>
          <p:nvSpPr>
            <p:cNvPr id="2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2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MedicalRecordData</a:t>
              </a:r>
              <a:endParaRPr lang="en" sz="1600" b="1" dirty="0"/>
            </a:p>
          </p:txBody>
        </p:sp>
      </p:grpSp>
      <p:cxnSp>
        <p:nvCxnSpPr>
          <p:cNvPr id="25" name="Straight Connector 24"/>
          <p:cNvCxnSpPr>
            <a:stCxn id="35" idx="2"/>
            <a:endCxn id="21" idx="0"/>
          </p:cNvCxnSpPr>
          <p:nvPr/>
        </p:nvCxnSpPr>
        <p:spPr>
          <a:xfrm flipH="1">
            <a:off x="5912699" y="2219723"/>
            <a:ext cx="1" cy="1046245"/>
          </a:xfrm>
          <a:prstGeom prst="line">
            <a:avLst/>
          </a:prstGeom>
        </p:spPr>
        <p:style>
          <a:lnRef idx="3">
            <a:schemeClr val="accent2"/>
          </a:lnRef>
          <a:fillRef idx="0">
            <a:schemeClr val="accent2"/>
          </a:fillRef>
          <a:effectRef idx="2">
            <a:schemeClr val="accent2"/>
          </a:effectRef>
          <a:fontRef idx="minor">
            <a:schemeClr val="tx1"/>
          </a:fontRef>
        </p:style>
      </p:cxnSp>
      <p:cxnSp>
        <p:nvCxnSpPr>
          <p:cNvPr id="26" name="Straight Connector 25"/>
          <p:cNvCxnSpPr>
            <a:stCxn id="20" idx="2"/>
            <a:endCxn id="24" idx="0"/>
          </p:cNvCxnSpPr>
          <p:nvPr/>
        </p:nvCxnSpPr>
        <p:spPr>
          <a:xfrm>
            <a:off x="5912699" y="4255392"/>
            <a:ext cx="0" cy="1154808"/>
          </a:xfrm>
          <a:prstGeom prst="line">
            <a:avLst/>
          </a:prstGeom>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6023665" y="2417802"/>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28" name="TextBox 27"/>
          <p:cNvSpPr txBox="1"/>
          <p:nvPr/>
        </p:nvSpPr>
        <p:spPr>
          <a:xfrm>
            <a:off x="5914660" y="2764154"/>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29" name="TextBox 28"/>
          <p:cNvSpPr txBox="1"/>
          <p:nvPr/>
        </p:nvSpPr>
        <p:spPr>
          <a:xfrm>
            <a:off x="5914660" y="4275850"/>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0" name="TextBox 29"/>
          <p:cNvSpPr txBox="1"/>
          <p:nvPr/>
        </p:nvSpPr>
        <p:spPr>
          <a:xfrm>
            <a:off x="5990656" y="4985126"/>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31" name="Shape 688"/>
          <p:cNvGrpSpPr/>
          <p:nvPr/>
        </p:nvGrpSpPr>
        <p:grpSpPr>
          <a:xfrm>
            <a:off x="1112100" y="1230299"/>
            <a:ext cx="1814399" cy="989424"/>
            <a:chOff x="4336150" y="2394850"/>
            <a:chExt cx="1814399"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3"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sz="1600" b="1" dirty="0" smtClean="0"/>
                <a:t>Device</a:t>
              </a:r>
              <a:endParaRPr lang="en" sz="1600" b="1" dirty="0"/>
            </a:p>
          </p:txBody>
        </p:sp>
      </p:grpSp>
      <p:grpSp>
        <p:nvGrpSpPr>
          <p:cNvPr id="34" name="Shape 688"/>
          <p:cNvGrpSpPr/>
          <p:nvPr/>
        </p:nvGrpSpPr>
        <p:grpSpPr>
          <a:xfrm>
            <a:off x="4738800" y="1230299"/>
            <a:ext cx="2347799" cy="989424"/>
            <a:chOff x="4336150" y="2394850"/>
            <a:chExt cx="1814399" cy="989424"/>
          </a:xfrm>
        </p:grpSpPr>
        <p:sp>
          <p:nvSpPr>
            <p:cNvPr id="35"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36"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ParamMeasurement</a:t>
              </a:r>
              <a:endParaRPr lang="en" sz="1600" b="1" dirty="0"/>
            </a:p>
          </p:txBody>
        </p:sp>
      </p:grpSp>
      <p:cxnSp>
        <p:nvCxnSpPr>
          <p:cNvPr id="37" name="Straight Connector 36"/>
          <p:cNvCxnSpPr>
            <a:stCxn id="32" idx="3"/>
            <a:endCxn id="35" idx="1"/>
          </p:cNvCxnSpPr>
          <p:nvPr/>
        </p:nvCxnSpPr>
        <p:spPr>
          <a:xfrm>
            <a:off x="2926499" y="1882074"/>
            <a:ext cx="1812301" cy="0"/>
          </a:xfrm>
          <a:prstGeom prst="line">
            <a:avLst/>
          </a:prstGeom>
        </p:spPr>
        <p:style>
          <a:lnRef idx="1">
            <a:schemeClr val="accent6"/>
          </a:lnRef>
          <a:fillRef idx="0">
            <a:schemeClr val="accent6"/>
          </a:fillRef>
          <a:effectRef idx="0">
            <a:schemeClr val="accent6"/>
          </a:effectRef>
          <a:fontRef idx="minor">
            <a:schemeClr val="tx1"/>
          </a:fontRef>
        </p:style>
      </p:cxnSp>
      <p:sp>
        <p:nvSpPr>
          <p:cNvPr id="38" name="TextBox 37"/>
          <p:cNvSpPr txBox="1"/>
          <p:nvPr/>
        </p:nvSpPr>
        <p:spPr>
          <a:xfrm>
            <a:off x="3013047" y="1411798"/>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39" name="TextBox 38"/>
          <p:cNvSpPr txBox="1"/>
          <p:nvPr/>
        </p:nvSpPr>
        <p:spPr>
          <a:xfrm>
            <a:off x="4063132" y="1429314"/>
            <a:ext cx="530915"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grpSp>
        <p:nvGrpSpPr>
          <p:cNvPr id="40" name="Shape 688"/>
          <p:cNvGrpSpPr/>
          <p:nvPr/>
        </p:nvGrpSpPr>
        <p:grpSpPr>
          <a:xfrm>
            <a:off x="457200" y="5410200"/>
            <a:ext cx="2286000" cy="989424"/>
            <a:chOff x="4336150" y="2394850"/>
            <a:chExt cx="1814399" cy="989424"/>
          </a:xfrm>
        </p:grpSpPr>
        <p:sp>
          <p:nvSpPr>
            <p:cNvPr id="41"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42"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vi-VN" sz="1600" b="1" dirty="0" smtClean="0"/>
                <a:t>Appointment</a:t>
              </a:r>
              <a:endParaRPr lang="en" sz="1600" b="1" dirty="0"/>
            </a:p>
          </p:txBody>
        </p:sp>
      </p:grpSp>
      <p:cxnSp>
        <p:nvCxnSpPr>
          <p:cNvPr id="43" name="Straight Connector 42"/>
          <p:cNvCxnSpPr>
            <a:stCxn id="41" idx="3"/>
            <a:endCxn id="23" idx="1"/>
          </p:cNvCxnSpPr>
          <p:nvPr/>
        </p:nvCxnSpPr>
        <p:spPr>
          <a:xfrm>
            <a:off x="2743200" y="6061975"/>
            <a:ext cx="2026499" cy="0"/>
          </a:xfrm>
          <a:prstGeom prst="line">
            <a:avLst/>
          </a:prstGeom>
        </p:spPr>
        <p:style>
          <a:lnRef idx="1">
            <a:schemeClr val="accent6"/>
          </a:lnRef>
          <a:fillRef idx="0">
            <a:schemeClr val="accent6"/>
          </a:fillRef>
          <a:effectRef idx="0">
            <a:schemeClr val="accent6"/>
          </a:effectRef>
          <a:fontRef idx="minor">
            <a:schemeClr val="tx1"/>
          </a:fontRef>
        </p:style>
      </p:cxnSp>
      <p:sp>
        <p:nvSpPr>
          <p:cNvPr id="44" name="TextBox 43"/>
          <p:cNvSpPr txBox="1"/>
          <p:nvPr/>
        </p:nvSpPr>
        <p:spPr>
          <a:xfrm>
            <a:off x="2926499" y="5410200"/>
            <a:ext cx="312906" cy="369332"/>
          </a:xfrm>
          <a:prstGeom prst="rect">
            <a:avLst/>
          </a:prstGeom>
          <a:noFill/>
        </p:spPr>
        <p:txBody>
          <a:bodyPr wrap="none" rtlCol="0">
            <a:spAutoFit/>
          </a:bodyPr>
          <a:lstStyle/>
          <a:p>
            <a:r>
              <a:rPr lang="vi-VN" dirty="0" smtClean="0">
                <a:solidFill>
                  <a:srgbClr val="FF0000"/>
                </a:solidFill>
              </a:rPr>
              <a:t>1</a:t>
            </a:r>
            <a:endParaRPr lang="vi-VN" dirty="0">
              <a:solidFill>
                <a:srgbClr val="FF0000"/>
              </a:solidFill>
            </a:endParaRPr>
          </a:p>
        </p:txBody>
      </p:sp>
      <p:sp>
        <p:nvSpPr>
          <p:cNvPr id="45" name="TextBox 44"/>
          <p:cNvSpPr txBox="1"/>
          <p:nvPr/>
        </p:nvSpPr>
        <p:spPr>
          <a:xfrm>
            <a:off x="4063132" y="5591699"/>
            <a:ext cx="530915" cy="369332"/>
          </a:xfrm>
          <a:prstGeom prst="rect">
            <a:avLst/>
          </a:prstGeom>
          <a:noFill/>
        </p:spPr>
        <p:txBody>
          <a:bodyPr wrap="none" rtlCol="0">
            <a:spAutoFit/>
          </a:bodyPr>
          <a:lstStyle/>
          <a:p>
            <a:r>
              <a:rPr lang="vi-VN" dirty="0" smtClean="0">
                <a:solidFill>
                  <a:srgbClr val="FF0000"/>
                </a:solidFill>
              </a:rPr>
              <a:t>0..*</a:t>
            </a:r>
            <a:endParaRPr lang="vi-VN" dirty="0">
              <a:solidFill>
                <a:srgbClr val="FF0000"/>
              </a:solidFill>
            </a:endParaRPr>
          </a:p>
        </p:txBody>
      </p:sp>
      <p:sp>
        <p:nvSpPr>
          <p:cNvPr id="4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3007202319"/>
      </p:ext>
    </p:extLst>
  </p:cSld>
  <p:clrMapOvr>
    <a:masterClrMapping/>
  </p:clrMapOvr>
  <p:transition spd="slow">
    <p:cut/>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173</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8153400" y="4871305"/>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57667038"/>
      </p:ext>
    </p:extLst>
  </p:cSld>
  <p:clrMapOvr>
    <a:masterClrMapping/>
  </p:clrMapOvr>
  <p:transition spd="slow">
    <p:cut/>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174</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rot="16200000">
            <a:off x="8189118" y="2235357"/>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515465806"/>
      </p:ext>
    </p:extLst>
  </p:cSld>
  <p:clrMapOvr>
    <a:masterClrMapping/>
  </p:clrMapOvr>
  <p:transition spd="slow">
    <p:cut/>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175</a:t>
            </a:fld>
            <a:endParaRPr lang="en"/>
          </a:p>
        </p:txBody>
      </p:sp>
      <p:grpSp>
        <p:nvGrpSpPr>
          <p:cNvPr id="8" name="Shape 688"/>
          <p:cNvGrpSpPr/>
          <p:nvPr/>
        </p:nvGrpSpPr>
        <p:grpSpPr>
          <a:xfrm>
            <a:off x="914400" y="1392541"/>
            <a:ext cx="1814399" cy="989424"/>
            <a:chOff x="4336150" y="2394850"/>
            <a:chExt cx="1814399" cy="989424"/>
          </a:xfrm>
        </p:grpSpPr>
        <p:sp>
          <p:nvSpPr>
            <p:cNvPr id="10"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a:t>...</a:t>
              </a:r>
            </a:p>
          </p:txBody>
        </p:sp>
        <p:sp>
          <p:nvSpPr>
            <p:cNvPr id="11"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Device</a:t>
              </a:r>
              <a:endParaRPr lang="en" b="1" dirty="0"/>
            </a:p>
          </p:txBody>
        </p:sp>
      </p:grpSp>
      <p:grpSp>
        <p:nvGrpSpPr>
          <p:cNvPr id="12" name="Shape 688"/>
          <p:cNvGrpSpPr/>
          <p:nvPr/>
        </p:nvGrpSpPr>
        <p:grpSpPr>
          <a:xfrm>
            <a:off x="762000" y="4380912"/>
            <a:ext cx="2133600" cy="1943688"/>
            <a:chOff x="4336150" y="2394850"/>
            <a:chExt cx="1814399" cy="989424"/>
          </a:xfrm>
        </p:grpSpPr>
        <p:sp>
          <p:nvSpPr>
            <p:cNvPr id="13"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en" dirty="0" smtClean="0"/>
                <a:t>ID</a:t>
              </a:r>
              <a:endParaRPr lang="en" dirty="0"/>
            </a:p>
            <a:p>
              <a:pPr lvl="0" rtl="0">
                <a:spcBef>
                  <a:spcPts val="0"/>
                </a:spcBef>
                <a:buNone/>
              </a:pPr>
              <a:r>
                <a:rPr lang="en" dirty="0" smtClean="0"/>
                <a:t>PositionHaveValue</a:t>
              </a:r>
            </a:p>
            <a:p>
              <a:pPr lvl="0" rtl="0">
                <a:spcBef>
                  <a:spcPts val="0"/>
                </a:spcBef>
                <a:buNone/>
              </a:pPr>
              <a:r>
                <a:rPr lang="en" dirty="0" smtClean="0"/>
                <a:t>UUID</a:t>
              </a:r>
            </a:p>
          </p:txBody>
        </p:sp>
        <p:sp>
          <p:nvSpPr>
            <p:cNvPr id="14"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sp>
        <p:nvSpPr>
          <p:cNvPr id="16" name="TextBox 15"/>
          <p:cNvSpPr txBox="1"/>
          <p:nvPr/>
        </p:nvSpPr>
        <p:spPr>
          <a:xfrm>
            <a:off x="1312813" y="2499115"/>
            <a:ext cx="312906"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sp>
        <p:nvSpPr>
          <p:cNvPr id="17" name="TextBox 16"/>
          <p:cNvSpPr txBox="1"/>
          <p:nvPr/>
        </p:nvSpPr>
        <p:spPr>
          <a:xfrm>
            <a:off x="1091444" y="3898709"/>
            <a:ext cx="532518" cy="369332"/>
          </a:xfrm>
          <a:prstGeom prst="rect">
            <a:avLst/>
          </a:prstGeom>
          <a:noFill/>
        </p:spPr>
        <p:txBody>
          <a:bodyPr wrap="none" rtlCol="0">
            <a:spAutoFit/>
          </a:bodyPr>
          <a:lstStyle/>
          <a:p>
            <a:r>
              <a:rPr lang="en-US" sz="1800" dirty="0" smtClean="0">
                <a:solidFill>
                  <a:srgbClr val="FF0000"/>
                </a:solidFill>
              </a:rPr>
              <a:t>1..*</a:t>
            </a:r>
            <a:endParaRPr lang="vi-VN" sz="1800" dirty="0">
              <a:solidFill>
                <a:srgbClr val="FF0000"/>
              </a:solidFill>
            </a:endParaRPr>
          </a:p>
        </p:txBody>
      </p:sp>
      <p:cxnSp>
        <p:nvCxnSpPr>
          <p:cNvPr id="18" name="Straight Connector 17"/>
          <p:cNvCxnSpPr>
            <a:stCxn id="14" idx="0"/>
            <a:endCxn id="10" idx="2"/>
          </p:cNvCxnSpPr>
          <p:nvPr/>
        </p:nvCxnSpPr>
        <p:spPr>
          <a:xfrm flipH="1" flipV="1">
            <a:off x="1821600" y="2381965"/>
            <a:ext cx="7200" cy="1998947"/>
          </a:xfrm>
          <a:prstGeom prst="line">
            <a:avLst/>
          </a:prstGeom>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a:endCxn id="15" idx="1"/>
          </p:cNvCxnSpPr>
          <p:nvPr/>
        </p:nvCxnSpPr>
        <p:spPr>
          <a:xfrm flipV="1">
            <a:off x="2816905" y="2068836"/>
            <a:ext cx="2681401" cy="198245"/>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22" name="Shape 1967"/>
          <p:cNvSpPr txBox="1">
            <a:spLocks/>
          </p:cNvSpPr>
          <p:nvPr/>
        </p:nvSpPr>
        <p:spPr>
          <a:xfrm>
            <a:off x="0" y="1"/>
            <a:ext cx="9105490" cy="11430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smtClean="0">
                <a:solidFill>
                  <a:srgbClr val="00B050"/>
                </a:solidFill>
                <a:cs typeface="Arial"/>
                <a:sym typeface="Arial"/>
                <a:rtl val="0"/>
              </a:rPr>
              <a:t>Read Wristband’s Data</a:t>
            </a:r>
            <a:endParaRPr lang="e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400" y="1764409"/>
            <a:ext cx="2614613" cy="4648200"/>
          </a:xfrm>
          <a:prstGeom prst="rect">
            <a:avLst/>
          </a:prstGeom>
        </p:spPr>
      </p:pic>
      <p:pic>
        <p:nvPicPr>
          <p:cNvPr id="15" name="Picture 3" descr="C:\Users\QUYHKSE61160\Desktop\Screenshot_2015-11-22-11-32-4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6779"/>
          <a:stretch/>
        </p:blipFill>
        <p:spPr bwMode="auto">
          <a:xfrm>
            <a:off x="5498306" y="1752600"/>
            <a:ext cx="2590800" cy="6324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728799" y="2868447"/>
            <a:ext cx="3214801" cy="24898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flipV="1">
            <a:off x="2728799" y="4997999"/>
            <a:ext cx="2986201" cy="64080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Straight Arrow Connector 23"/>
          <p:cNvCxnSpPr/>
          <p:nvPr/>
        </p:nvCxnSpPr>
        <p:spPr>
          <a:xfrm>
            <a:off x="7924800" y="3124200"/>
            <a:ext cx="381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5800" y="2843276"/>
            <a:ext cx="538162" cy="538162"/>
          </a:xfrm>
          <a:prstGeom prst="rect">
            <a:avLst/>
          </a:prstGeom>
        </p:spPr>
      </p:pic>
      <p:sp>
        <p:nvSpPr>
          <p:cNvPr id="2" name="Left Arrow 1"/>
          <p:cNvSpPr/>
          <p:nvPr/>
        </p:nvSpPr>
        <p:spPr>
          <a:xfrm>
            <a:off x="7234238" y="2605131"/>
            <a:ext cx="842962" cy="2904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28956098"/>
      </p:ext>
    </p:extLst>
  </p:cSld>
  <p:clrMapOvr>
    <a:masterClrMapping/>
  </p:clrMapOvr>
  <p:transition spd="slow">
    <p:cut/>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309018" y="1600200"/>
            <a:ext cx="4525963" cy="4525963"/>
          </a:xfrm>
        </p:spPr>
      </p:pic>
      <p:cxnSp>
        <p:nvCxnSpPr>
          <p:cNvPr id="5" name="Straight Connector 4"/>
          <p:cNvCxnSpPr/>
          <p:nvPr/>
        </p:nvCxnSpPr>
        <p:spPr>
          <a:xfrm>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5334000" y="1905000"/>
            <a:ext cx="381000" cy="381000"/>
          </a:xfrm>
          <a:prstGeom prst="line">
            <a:avLst/>
          </a:prstGeom>
        </p:spPr>
        <p:style>
          <a:lnRef idx="2">
            <a:schemeClr val="accent2"/>
          </a:lnRef>
          <a:fillRef idx="0">
            <a:schemeClr val="accent2"/>
          </a:fillRef>
          <a:effectRef idx="1">
            <a:schemeClr val="accent2"/>
          </a:effectRef>
          <a:fontRef idx="minor">
            <a:schemeClr val="tx1"/>
          </a:fontRef>
        </p:style>
      </p:cxnSp>
      <p:sp>
        <p:nvSpPr>
          <p:cNvPr id="8"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spTree>
    <p:extLst>
      <p:ext uri="{BB962C8B-B14F-4D97-AF65-F5344CB8AC3E}">
        <p14:creationId xmlns:p14="http://schemas.microsoft.com/office/powerpoint/2010/main" val="145937312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177</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4196740" y="2320218"/>
            <a:ext cx="0" cy="958906"/>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4196740" y="3279124"/>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4196740" y="2320218"/>
            <a:ext cx="222618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a:off x="6422925" y="2320218"/>
            <a:ext cx="0" cy="958906"/>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756574719"/>
      </p:ext>
    </p:extLst>
  </p:cSld>
  <p:clrMapOvr>
    <a:masterClrMapping/>
  </p:clrMapOvr>
  <p:transition spd="slow">
    <p:cut/>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178</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768266" y="1840765"/>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768266" y="3094458"/>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768266" y="1840765"/>
            <a:ext cx="239763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165899" y="1840765"/>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64640904"/>
      </p:ext>
    </p:extLst>
  </p:cSld>
  <p:clrMapOvr>
    <a:masterClrMapping/>
  </p:clrMapOvr>
  <p:transition spd="slow">
    <p:cut/>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179</a:t>
            </a:fld>
            <a:endParaRPr lang="en"/>
          </a:p>
        </p:txBody>
      </p:sp>
      <p:grpSp>
        <p:nvGrpSpPr>
          <p:cNvPr id="22" name="Shape 688"/>
          <p:cNvGrpSpPr/>
          <p:nvPr/>
        </p:nvGrpSpPr>
        <p:grpSpPr>
          <a:xfrm>
            <a:off x="716698" y="5726289"/>
            <a:ext cx="2483702" cy="908900"/>
            <a:chOff x="4336149" y="2394849"/>
            <a:chExt cx="1814400" cy="1331687"/>
          </a:xfrm>
        </p:grpSpPr>
        <p:sp>
          <p:nvSpPr>
            <p:cNvPr id="23"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DateCollectData</a:t>
              </a:r>
            </a:p>
            <a:p>
              <a:pPr lvl="0" rtl="0">
                <a:spcBef>
                  <a:spcPts val="0"/>
                </a:spcBef>
                <a:buNone/>
              </a:pPr>
              <a:r>
                <a:rPr lang="vi-VN" dirty="0" smtClean="0"/>
                <a:t>Type</a:t>
              </a:r>
              <a:endParaRPr lang="en" dirty="0" smtClean="0"/>
            </a:p>
          </p:txBody>
        </p:sp>
        <p:sp>
          <p:nvSpPr>
            <p:cNvPr id="24" name="Shape 690"/>
            <p:cNvSpPr/>
            <p:nvPr/>
          </p:nvSpPr>
          <p:spPr>
            <a:xfrm>
              <a:off x="4336149" y="2394849"/>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25" name="Shape 688"/>
          <p:cNvGrpSpPr/>
          <p:nvPr/>
        </p:nvGrpSpPr>
        <p:grpSpPr>
          <a:xfrm>
            <a:off x="860851" y="4061914"/>
            <a:ext cx="2133600" cy="971279"/>
            <a:chOff x="4342274" y="2394850"/>
            <a:chExt cx="1814399" cy="989424"/>
          </a:xfrm>
        </p:grpSpPr>
        <p:sp>
          <p:nvSpPr>
            <p:cNvPr id="26"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Value</a:t>
              </a:r>
              <a:endParaRPr lang="vi-VN" dirty="0"/>
            </a:p>
          </p:txBody>
        </p:sp>
        <p:sp>
          <p:nvSpPr>
            <p:cNvPr id="27"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28" name="TextBox 27"/>
          <p:cNvSpPr txBox="1"/>
          <p:nvPr/>
        </p:nvSpPr>
        <p:spPr>
          <a:xfrm>
            <a:off x="1476316" y="5509352"/>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29" name="TextBox 28"/>
          <p:cNvSpPr txBox="1"/>
          <p:nvPr/>
        </p:nvSpPr>
        <p:spPr>
          <a:xfrm>
            <a:off x="1360900" y="4978878"/>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30" name="Straight Connector 29"/>
          <p:cNvCxnSpPr>
            <a:stCxn id="26" idx="2"/>
            <a:endCxn id="24" idx="0"/>
          </p:cNvCxnSpPr>
          <p:nvPr/>
        </p:nvCxnSpPr>
        <p:spPr>
          <a:xfrm>
            <a:off x="1927651" y="5033193"/>
            <a:ext cx="30898" cy="693096"/>
          </a:xfrm>
          <a:prstGeom prst="line">
            <a:avLst/>
          </a:prstGeom>
        </p:spPr>
        <p:style>
          <a:lnRef idx="3">
            <a:schemeClr val="accent6"/>
          </a:lnRef>
          <a:fillRef idx="0">
            <a:schemeClr val="accent6"/>
          </a:fillRef>
          <a:effectRef idx="2">
            <a:schemeClr val="accent6"/>
          </a:effectRef>
          <a:fontRef idx="minor">
            <a:schemeClr val="tx1"/>
          </a:fontRef>
        </p:style>
      </p:cxnSp>
      <p:grpSp>
        <p:nvGrpSpPr>
          <p:cNvPr id="31" name="Shape 688"/>
          <p:cNvGrpSpPr/>
          <p:nvPr/>
        </p:nvGrpSpPr>
        <p:grpSpPr>
          <a:xfrm>
            <a:off x="860850" y="1266984"/>
            <a:ext cx="2133601" cy="1716099"/>
            <a:chOff x="4336150" y="2394850"/>
            <a:chExt cx="1814400" cy="989424"/>
          </a:xfrm>
        </p:grpSpPr>
        <p:sp>
          <p:nvSpPr>
            <p:cNvPr id="32" name="Shape 689"/>
            <p:cNvSpPr/>
            <p:nvPr/>
          </p:nvSpPr>
          <p:spPr>
            <a:xfrm>
              <a:off x="4336150"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F0"/>
                  </a:solidFill>
                </a:rPr>
                <a:t>0</a:t>
              </a:r>
              <a:r>
                <a:rPr lang="vi-VN" dirty="0" smtClean="0"/>
                <a:t> / </a:t>
              </a:r>
              <a:r>
                <a:rPr lang="vi-VN" dirty="0" smtClean="0">
                  <a:solidFill>
                    <a:srgbClr val="00B050"/>
                  </a:solidFill>
                </a:rPr>
                <a:t>1</a:t>
              </a:r>
            </a:p>
            <a:p>
              <a:pPr lvl="0" rtl="0">
                <a:spcBef>
                  <a:spcPts val="0"/>
                </a:spcBef>
                <a:buNone/>
              </a:pPr>
              <a:r>
                <a:rPr lang="vi-VN" dirty="0" smtClean="0">
                  <a:solidFill>
                    <a:srgbClr val="00B0F0"/>
                  </a:solidFill>
                </a:rPr>
                <a:t>UUID</a:t>
              </a:r>
            </a:p>
            <a:p>
              <a:pPr lvl="0" rtl="0">
                <a:spcBef>
                  <a:spcPts val="0"/>
                </a:spcBef>
                <a:buNone/>
              </a:pPr>
              <a:r>
                <a:rPr lang="vi-VN" dirty="0" smtClean="0">
                  <a:solidFill>
                    <a:srgbClr val="00B0F0"/>
                  </a:solidFill>
                </a:rPr>
                <a:t>PositionHaveValue</a:t>
              </a:r>
            </a:p>
            <a:p>
              <a:pPr lvl="0" rtl="0">
                <a:spcBef>
                  <a:spcPts val="0"/>
                </a:spcBef>
                <a:buNone/>
              </a:pPr>
              <a:r>
                <a:rPr lang="vi-VN" dirty="0" smtClean="0">
                  <a:solidFill>
                    <a:srgbClr val="00B050"/>
                  </a:solidFill>
                </a:rPr>
                <a:t>PositionOfFormula</a:t>
              </a:r>
            </a:p>
          </p:txBody>
        </p:sp>
        <p:sp>
          <p:nvSpPr>
            <p:cNvPr id="33" name="Shape 690"/>
            <p:cNvSpPr/>
            <p:nvPr/>
          </p:nvSpPr>
          <p:spPr>
            <a:xfrm>
              <a:off x="4336151"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ParamMeasurement</a:t>
              </a:r>
              <a:endParaRPr lang="en" b="1" dirty="0"/>
            </a:p>
          </p:txBody>
        </p:sp>
      </p:grpSp>
      <p:pic>
        <p:nvPicPr>
          <p:cNvPr id="34" name="Picture 2" descr="C:\Users\QUYHKSE61160\Desktop\Screenshot_2015-11-21-15-21-3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88"/>
          <a:stretch/>
        </p:blipFill>
        <p:spPr bwMode="auto">
          <a:xfrm>
            <a:off x="5356125" y="3349533"/>
            <a:ext cx="2133600" cy="325869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a:off x="2935840" y="2130311"/>
            <a:ext cx="2521800" cy="329656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stCxn id="26" idx="3"/>
          </p:cNvCxnSpPr>
          <p:nvPr/>
        </p:nvCxnSpPr>
        <p:spPr>
          <a:xfrm flipV="1">
            <a:off x="2994451" y="4061914"/>
            <a:ext cx="3067898" cy="639822"/>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32" idx="2"/>
            <a:endCxn id="27" idx="0"/>
          </p:cNvCxnSpPr>
          <p:nvPr/>
        </p:nvCxnSpPr>
        <p:spPr>
          <a:xfrm>
            <a:off x="1927650" y="2983083"/>
            <a:ext cx="1" cy="1078831"/>
          </a:xfrm>
          <a:prstGeom prst="line">
            <a:avLst/>
          </a:prstGeom>
        </p:spPr>
        <p:style>
          <a:lnRef idx="3">
            <a:schemeClr val="accent6"/>
          </a:lnRef>
          <a:fillRef idx="0">
            <a:schemeClr val="accent6"/>
          </a:fillRef>
          <a:effectRef idx="2">
            <a:schemeClr val="accent6"/>
          </a:effectRef>
          <a:fontRef idx="minor">
            <a:schemeClr val="tx1"/>
          </a:fontRef>
        </p:style>
      </p:cxnSp>
      <p:sp>
        <p:nvSpPr>
          <p:cNvPr id="38" name="TextBox 37"/>
          <p:cNvSpPr txBox="1"/>
          <p:nvPr/>
        </p:nvSpPr>
        <p:spPr>
          <a:xfrm>
            <a:off x="1354068" y="3577420"/>
            <a:ext cx="532518" cy="369332"/>
          </a:xfrm>
          <a:prstGeom prst="rect">
            <a:avLst/>
          </a:prstGeom>
          <a:noFill/>
        </p:spPr>
        <p:txBody>
          <a:bodyPr wrap="none" rtlCol="0">
            <a:spAutoFit/>
          </a:bodyPr>
          <a:lstStyle/>
          <a:p>
            <a:r>
              <a:rPr lang="en-US" dirty="0" smtClean="0">
                <a:solidFill>
                  <a:srgbClr val="FF0000"/>
                </a:solidFill>
              </a:rPr>
              <a:t>0..*</a:t>
            </a:r>
            <a:endParaRPr lang="vi-VN" dirty="0">
              <a:solidFill>
                <a:srgbClr val="FF0000"/>
              </a:solidFill>
            </a:endParaRPr>
          </a:p>
        </p:txBody>
      </p:sp>
      <p:sp>
        <p:nvSpPr>
          <p:cNvPr id="39" name="TextBox 38"/>
          <p:cNvSpPr txBox="1"/>
          <p:nvPr/>
        </p:nvSpPr>
        <p:spPr>
          <a:xfrm>
            <a:off x="1469484" y="3094458"/>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40" name="TextBox 39"/>
          <p:cNvSpPr txBox="1"/>
          <p:nvPr/>
        </p:nvSpPr>
        <p:spPr>
          <a:xfrm>
            <a:off x="4274400" y="2355794"/>
            <a:ext cx="2236510" cy="923330"/>
          </a:xfrm>
          <a:prstGeom prst="rect">
            <a:avLst/>
          </a:prstGeom>
          <a:noFill/>
        </p:spPr>
        <p:txBody>
          <a:bodyPr wrap="none" rtlCol="0">
            <a:spAutoFit/>
          </a:bodyPr>
          <a:lstStyle/>
          <a:p>
            <a:r>
              <a:rPr lang="vi-VN" dirty="0" smtClean="0">
                <a:solidFill>
                  <a:srgbClr val="00B0F0"/>
                </a:solidFill>
              </a:rPr>
              <a:t>NumberOfStep: </a:t>
            </a:r>
            <a:r>
              <a:rPr lang="vi-VN" dirty="0" smtClean="0"/>
              <a:t>445</a:t>
            </a:r>
          </a:p>
          <a:p>
            <a:r>
              <a:rPr lang="vi-VN" dirty="0" smtClean="0">
                <a:solidFill>
                  <a:srgbClr val="00B050"/>
                </a:solidFill>
              </a:rPr>
              <a:t>Calories: ?</a:t>
            </a:r>
          </a:p>
          <a:p>
            <a:r>
              <a:rPr lang="vi-VN" dirty="0" smtClean="0">
                <a:solidFill>
                  <a:srgbClr val="00B050"/>
                </a:solidFill>
              </a:rPr>
              <a:t>Distance: ?</a:t>
            </a:r>
            <a:endParaRPr lang="vi-VN" dirty="0">
              <a:solidFill>
                <a:srgbClr val="00B050"/>
              </a:solidFill>
            </a:endParaRPr>
          </a:p>
        </p:txBody>
      </p:sp>
      <p:sp>
        <p:nvSpPr>
          <p:cNvPr id="41" name="Rounded Rectangle 40"/>
          <p:cNvSpPr/>
          <p:nvPr/>
        </p:nvSpPr>
        <p:spPr>
          <a:xfrm>
            <a:off x="4348505" y="1359744"/>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Not calculated</a:t>
            </a:r>
            <a:endParaRPr lang="vi-VN" dirty="0"/>
          </a:p>
        </p:txBody>
      </p:sp>
      <p:sp>
        <p:nvSpPr>
          <p:cNvPr id="43"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3" name="Straight Connector 2"/>
          <p:cNvCxnSpPr/>
          <p:nvPr/>
        </p:nvCxnSpPr>
        <p:spPr>
          <a:xfrm>
            <a:off x="572353" y="5511418"/>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6" name="Straight Connector 5"/>
          <p:cNvCxnSpPr/>
          <p:nvPr/>
        </p:nvCxnSpPr>
        <p:spPr>
          <a:xfrm>
            <a:off x="572353" y="6765111"/>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2" name="Straight Connector 41"/>
          <p:cNvCxnSpPr/>
          <p:nvPr/>
        </p:nvCxnSpPr>
        <p:spPr>
          <a:xfrm>
            <a:off x="572353" y="5511418"/>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44" name="Straight Connector 43"/>
          <p:cNvCxnSpPr/>
          <p:nvPr/>
        </p:nvCxnSpPr>
        <p:spPr>
          <a:xfrm flipH="1">
            <a:off x="3352800" y="5511418"/>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43260665"/>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347925022"/>
      </p:ext>
    </p:extLst>
  </p:cSld>
  <p:clrMapOvr>
    <a:masterClrMapping/>
  </p:clrMapOvr>
  <p:transition spd="slow">
    <p:cut/>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966"/>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68" name="Shape 1968"/>
          <p:cNvSpPr txBox="1">
            <a:spLocks noGrp="1"/>
          </p:cNvSpPr>
          <p:nvPr>
            <p:ph type="body" idx="1"/>
          </p:nvPr>
        </p:nvSpPr>
        <p:spPr>
          <a:prstGeom prst="rect">
            <a:avLst/>
          </a:prstGeom>
        </p:spPr>
        <p:txBody>
          <a:bodyPr lIns="91425" tIns="91425" rIns="91425" bIns="91425" anchor="t" anchorCtr="0">
            <a:noAutofit/>
          </a:bodyPr>
          <a:lstStyle/>
          <a:p>
            <a:pPr marL="0" lvl="0" indent="0">
              <a:buSzPct val="55000"/>
              <a:buNone/>
            </a:pPr>
            <a:endParaRPr lang="en" sz="1800" dirty="0">
              <a:solidFill>
                <a:srgbClr val="666666"/>
              </a:solidFill>
            </a:endParaRPr>
          </a:p>
        </p:txBody>
      </p:sp>
      <p:sp>
        <p:nvSpPr>
          <p:cNvPr id="1969" name="Shape 1969"/>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180</a:t>
            </a:fld>
            <a:endParaRPr lang="en"/>
          </a:p>
        </p:txBody>
      </p:sp>
      <p:grpSp>
        <p:nvGrpSpPr>
          <p:cNvPr id="6" name="Shape 688"/>
          <p:cNvGrpSpPr/>
          <p:nvPr/>
        </p:nvGrpSpPr>
        <p:grpSpPr>
          <a:xfrm>
            <a:off x="644102" y="5339668"/>
            <a:ext cx="2483700" cy="908899"/>
            <a:chOff x="4336150" y="2394850"/>
            <a:chExt cx="1814399" cy="1331686"/>
          </a:xfrm>
        </p:grpSpPr>
        <p:sp>
          <p:nvSpPr>
            <p:cNvPr id="7" name="Shape 689"/>
            <p:cNvSpPr/>
            <p:nvPr/>
          </p:nvSpPr>
          <p:spPr>
            <a:xfrm>
              <a:off x="4336150" y="2708975"/>
              <a:ext cx="1814399" cy="101756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t>Type </a:t>
              </a:r>
              <a:r>
                <a:rPr lang="vi-VN" dirty="0" smtClean="0">
                  <a:solidFill>
                    <a:srgbClr val="00B050"/>
                  </a:solidFill>
                </a:rPr>
                <a:t>3</a:t>
              </a:r>
              <a:endParaRPr lang="en" dirty="0">
                <a:solidFill>
                  <a:srgbClr val="00B050"/>
                </a:solidFill>
              </a:endParaRPr>
            </a:p>
            <a:p>
              <a:pPr lvl="0" rtl="0">
                <a:spcBef>
                  <a:spcPts val="0"/>
                </a:spcBef>
                <a:buNone/>
              </a:pPr>
              <a:r>
                <a:rPr lang="en" dirty="0"/>
                <a:t>...</a:t>
              </a:r>
            </a:p>
          </p:txBody>
        </p:sp>
        <p:sp>
          <p:nvSpPr>
            <p:cNvPr id="8" name="Shape 690"/>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MedicalRecordData</a:t>
              </a:r>
              <a:endParaRPr lang="en" b="1" dirty="0"/>
            </a:p>
          </p:txBody>
        </p:sp>
      </p:grpSp>
      <p:grpSp>
        <p:nvGrpSpPr>
          <p:cNvPr id="9" name="Shape 688"/>
          <p:cNvGrpSpPr/>
          <p:nvPr/>
        </p:nvGrpSpPr>
        <p:grpSpPr>
          <a:xfrm>
            <a:off x="819152" y="1573775"/>
            <a:ext cx="2133600" cy="1410959"/>
            <a:chOff x="4342274" y="2394850"/>
            <a:chExt cx="1814399" cy="989424"/>
          </a:xfrm>
        </p:grpSpPr>
        <p:sp>
          <p:nvSpPr>
            <p:cNvPr id="10" name="Shape 689"/>
            <p:cNvSpPr/>
            <p:nvPr/>
          </p:nvSpPr>
          <p:spPr>
            <a:xfrm>
              <a:off x="4342274" y="2708975"/>
              <a:ext cx="1814399" cy="6752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r>
                <a:rPr lang="vi-VN" dirty="0" smtClean="0">
                  <a:solidFill>
                    <a:srgbClr val="00B050"/>
                  </a:solidFill>
                </a:rPr>
                <a:t>Calories</a:t>
              </a:r>
            </a:p>
            <a:p>
              <a:pPr lvl="0" rtl="0">
                <a:spcBef>
                  <a:spcPts val="0"/>
                </a:spcBef>
                <a:buNone/>
              </a:pPr>
              <a:r>
                <a:rPr lang="vi-VN" dirty="0" smtClean="0">
                  <a:solidFill>
                    <a:srgbClr val="00B050"/>
                  </a:solidFill>
                </a:rPr>
                <a:t>Distance</a:t>
              </a:r>
            </a:p>
            <a:p>
              <a:pPr lvl="0" rtl="0">
                <a:spcBef>
                  <a:spcPts val="0"/>
                </a:spcBef>
                <a:buNone/>
              </a:pPr>
              <a:r>
                <a:rPr lang="vi-VN" dirty="0" smtClean="0">
                  <a:solidFill>
                    <a:srgbClr val="00B050"/>
                  </a:solidFill>
                </a:rPr>
                <a:t>NumberOfStep</a:t>
              </a:r>
            </a:p>
          </p:txBody>
        </p:sp>
        <p:sp>
          <p:nvSpPr>
            <p:cNvPr id="11" name="Shape 690"/>
            <p:cNvSpPr/>
            <p:nvPr/>
          </p:nvSpPr>
          <p:spPr>
            <a:xfrm>
              <a:off x="4342274"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lvl="0" rtl="0">
                <a:spcBef>
                  <a:spcPts val="0"/>
                </a:spcBef>
                <a:buNone/>
              </a:pPr>
              <a:r>
                <a:rPr lang="en" b="1" dirty="0" smtClean="0"/>
                <a:t>PropertyRecord</a:t>
              </a:r>
              <a:endParaRPr lang="en" b="1" dirty="0"/>
            </a:p>
          </p:txBody>
        </p:sp>
      </p:grpSp>
      <p:sp>
        <p:nvSpPr>
          <p:cNvPr id="12" name="TextBox 11"/>
          <p:cNvSpPr txBox="1"/>
          <p:nvPr/>
        </p:nvSpPr>
        <p:spPr>
          <a:xfrm>
            <a:off x="1387234" y="4970336"/>
            <a:ext cx="301686"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sp>
        <p:nvSpPr>
          <p:cNvPr id="13" name="TextBox 12"/>
          <p:cNvSpPr txBox="1"/>
          <p:nvPr/>
        </p:nvSpPr>
        <p:spPr>
          <a:xfrm>
            <a:off x="1208378" y="3164762"/>
            <a:ext cx="532518" cy="369332"/>
          </a:xfrm>
          <a:prstGeom prst="rect">
            <a:avLst/>
          </a:prstGeom>
          <a:noFill/>
        </p:spPr>
        <p:txBody>
          <a:bodyPr wrap="none" rtlCol="0">
            <a:spAutoFit/>
          </a:bodyPr>
          <a:lstStyle/>
          <a:p>
            <a:r>
              <a:rPr lang="en-US" dirty="0" smtClean="0">
                <a:solidFill>
                  <a:srgbClr val="FF0000"/>
                </a:solidFill>
              </a:rPr>
              <a:t>1..*</a:t>
            </a:r>
            <a:endParaRPr lang="vi-VN" dirty="0">
              <a:solidFill>
                <a:srgbClr val="FF0000"/>
              </a:solidFill>
            </a:endParaRPr>
          </a:p>
        </p:txBody>
      </p:sp>
      <p:cxnSp>
        <p:nvCxnSpPr>
          <p:cNvPr id="14" name="Straight Connector 13"/>
          <p:cNvCxnSpPr>
            <a:stCxn id="10" idx="2"/>
            <a:endCxn id="8" idx="0"/>
          </p:cNvCxnSpPr>
          <p:nvPr/>
        </p:nvCxnSpPr>
        <p:spPr>
          <a:xfrm>
            <a:off x="1885952" y="2984734"/>
            <a:ext cx="0" cy="2354934"/>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Arrow Connector 14"/>
          <p:cNvCxnSpPr/>
          <p:nvPr/>
        </p:nvCxnSpPr>
        <p:spPr>
          <a:xfrm>
            <a:off x="2286000" y="2279256"/>
            <a:ext cx="1136650" cy="387744"/>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6" name="Rectangle 15"/>
          <p:cNvSpPr/>
          <p:nvPr/>
        </p:nvSpPr>
        <p:spPr>
          <a:xfrm>
            <a:off x="3422650" y="2463418"/>
            <a:ext cx="5569800" cy="1323439"/>
          </a:xfrm>
          <a:prstGeom prst="rect">
            <a:avLst/>
          </a:prstGeom>
        </p:spPr>
        <p:txBody>
          <a:bodyPr wrap="square">
            <a:spAutoFit/>
          </a:bodyPr>
          <a:lstStyle/>
          <a:p>
            <a:r>
              <a:rPr lang="vi-VN" sz="1600" dirty="0" smtClean="0"/>
              <a:t>Distance: z </a:t>
            </a:r>
            <a:r>
              <a:rPr lang="vi-VN" sz="1600" dirty="0"/>
              <a:t>* x * 0.414 / 100000</a:t>
            </a:r>
          </a:p>
          <a:p>
            <a:r>
              <a:rPr lang="vi-VN" sz="1600" dirty="0" smtClean="0"/>
              <a:t>Calories: y </a:t>
            </a:r>
            <a:r>
              <a:rPr lang="vi-VN" sz="1600" dirty="0"/>
              <a:t>/ 0.4536 * 0.53 * 1.609 * z * x * 0.414 / 100000</a:t>
            </a:r>
          </a:p>
          <a:p>
            <a:r>
              <a:rPr lang="vi-VN" sz="1600" dirty="0" smtClean="0"/>
              <a:t>Z: NumberOfStep</a:t>
            </a:r>
            <a:endParaRPr lang="vi-VN" sz="1600" dirty="0"/>
          </a:p>
          <a:p>
            <a:r>
              <a:rPr lang="vi-VN" sz="1600" dirty="0" smtClean="0"/>
              <a:t>X: Height</a:t>
            </a:r>
            <a:endParaRPr lang="vi-VN" sz="1600" dirty="0"/>
          </a:p>
          <a:p>
            <a:r>
              <a:rPr lang="vi-VN" sz="1600" dirty="0" smtClean="0"/>
              <a:t>Y: Weight</a:t>
            </a:r>
            <a:endParaRPr lang="vi-VN" sz="1600" dirty="0"/>
          </a:p>
        </p:txBody>
      </p:sp>
      <p:cxnSp>
        <p:nvCxnSpPr>
          <p:cNvPr id="17" name="Straight Arrow Connector 16"/>
          <p:cNvCxnSpPr>
            <a:endCxn id="16" idx="1"/>
          </p:cNvCxnSpPr>
          <p:nvPr/>
        </p:nvCxnSpPr>
        <p:spPr>
          <a:xfrm>
            <a:off x="2647950" y="2984734"/>
            <a:ext cx="774700" cy="140404"/>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8" name="Rounded Rectangle 17"/>
          <p:cNvSpPr/>
          <p:nvPr/>
        </p:nvSpPr>
        <p:spPr>
          <a:xfrm>
            <a:off x="4191000" y="1225382"/>
            <a:ext cx="2335490" cy="904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Calculated</a:t>
            </a:r>
            <a:endParaRPr lang="vi-VN" dirty="0"/>
          </a:p>
        </p:txBody>
      </p:sp>
      <p:sp>
        <p:nvSpPr>
          <p:cNvPr id="21" name="Title 1"/>
          <p:cNvSpPr>
            <a:spLocks noGrp="1"/>
          </p:cNvSpPr>
          <p:nvPr>
            <p:ph type="title"/>
          </p:nvPr>
        </p:nvSpPr>
        <p:spPr>
          <a:xfrm>
            <a:off x="1219200" y="0"/>
            <a:ext cx="8229600" cy="1143000"/>
          </a:xfrm>
        </p:spPr>
        <p:txBody>
          <a:bodyPr>
            <a:normAutofit/>
          </a:bodyPr>
          <a:lstStyle/>
          <a:p>
            <a:r>
              <a:rPr lang="en-US" sz="3600" b="1" dirty="0">
                <a:solidFill>
                  <a:srgbClr val="00B050"/>
                </a:solidFill>
              </a:rPr>
              <a:t>Communicate Wristband and System</a:t>
            </a:r>
            <a:endParaRPr lang="vi-VN" sz="3600" b="1" dirty="0">
              <a:solidFill>
                <a:srgbClr val="00B050"/>
              </a:solidFill>
            </a:endParaRPr>
          </a:p>
        </p:txBody>
      </p:sp>
      <p:cxnSp>
        <p:nvCxnSpPr>
          <p:cNvPr id="19" name="Straight Connector 18"/>
          <p:cNvCxnSpPr/>
          <p:nvPr/>
        </p:nvCxnSpPr>
        <p:spPr>
          <a:xfrm>
            <a:off x="572353" y="5166504"/>
            <a:ext cx="0" cy="1253693"/>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572353" y="6420197"/>
            <a:ext cx="278044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Connector 21"/>
          <p:cNvCxnSpPr/>
          <p:nvPr/>
        </p:nvCxnSpPr>
        <p:spPr>
          <a:xfrm>
            <a:off x="572353" y="5166504"/>
            <a:ext cx="278044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Straight Connector 22"/>
          <p:cNvCxnSpPr/>
          <p:nvPr/>
        </p:nvCxnSpPr>
        <p:spPr>
          <a:xfrm flipH="1">
            <a:off x="3352800" y="5166504"/>
            <a:ext cx="1" cy="1253693"/>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75333092"/>
      </p:ext>
    </p:extLst>
  </p:cSld>
  <p:clrMapOvr>
    <a:masterClrMapping/>
  </p:clrMapOvr>
  <p:transition spd="slow">
    <p:cut/>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Appointment</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181</a:t>
            </a:fld>
            <a:endParaRPr lang="en"/>
          </a:p>
        </p:txBody>
      </p:sp>
    </p:spTree>
    <p:extLst>
      <p:ext uri="{BB962C8B-B14F-4D97-AF65-F5344CB8AC3E}">
        <p14:creationId xmlns:p14="http://schemas.microsoft.com/office/powerpoint/2010/main" val="3239044640"/>
      </p:ext>
    </p:extLst>
  </p:cSld>
  <p:clrMapOvr>
    <a:masterClrMapping/>
  </p:clrMapOvr>
  <p:transition spd="slow">
    <p:cut/>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189972"/>
          </a:xfrm>
        </p:spPr>
        <p:txBody>
          <a:body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304760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209800" cy="2946400"/>
          </a:xfrm>
          <a:prstGeom prst="rect">
            <a:avLst/>
          </a:prstGeom>
        </p:spPr>
      </p:pic>
      <p:grpSp>
        <p:nvGrpSpPr>
          <p:cNvPr id="6" name="Shape 309"/>
          <p:cNvGrpSpPr/>
          <p:nvPr/>
        </p:nvGrpSpPr>
        <p:grpSpPr>
          <a:xfrm>
            <a:off x="4800600" y="2057400"/>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9" name="Shape 308"/>
          <p:cNvSpPr/>
          <p:nvPr/>
        </p:nvSpPr>
        <p:spPr>
          <a:xfrm>
            <a:off x="2888550" y="2420399"/>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4800600" y="4949510"/>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cxnSp>
        <p:nvCxnSpPr>
          <p:cNvPr id="15" name="Straight Connector 14"/>
          <p:cNvCxnSpPr>
            <a:stCxn id="7" idx="2"/>
            <a:endCxn id="13" idx="0"/>
          </p:cNvCxnSpPr>
          <p:nvPr/>
        </p:nvCxnSpPr>
        <p:spPr>
          <a:xfrm>
            <a:off x="5707800" y="3441024"/>
            <a:ext cx="0" cy="1508486"/>
          </a:xfrm>
          <a:prstGeom prst="line">
            <a:avLst/>
          </a:prstGeom>
        </p:spPr>
        <p:style>
          <a:lnRef idx="1">
            <a:schemeClr val="accent6"/>
          </a:lnRef>
          <a:fillRef idx="0">
            <a:schemeClr val="accent6"/>
          </a:fillRef>
          <a:effectRef idx="0">
            <a:schemeClr val="accent6"/>
          </a:effectRef>
          <a:fontRef idx="minor">
            <a:schemeClr val="tx1"/>
          </a:fontRef>
        </p:style>
      </p:cxnSp>
      <p:sp>
        <p:nvSpPr>
          <p:cNvPr id="16" name="Shape 343"/>
          <p:cNvSpPr txBox="1">
            <a:spLocks noGrp="1"/>
          </p:cNvSpPr>
          <p:nvPr>
            <p:ph type="body" idx="1"/>
          </p:nvPr>
        </p:nvSpPr>
        <p:spPr>
          <a:xfrm>
            <a:off x="5894699" y="3429000"/>
            <a:ext cx="1170449" cy="609600"/>
          </a:xfrm>
          <a:prstGeom prst="rect">
            <a:avLst/>
          </a:prstGeom>
          <a:noFill/>
          <a:ln>
            <a:noFill/>
          </a:ln>
        </p:spPr>
        <p:txBody>
          <a:bodyPr lIns="91425" tIns="91425" rIns="91425" bIns="91425" anchor="t" anchorCtr="0">
            <a:noAutofit/>
          </a:bodyPr>
          <a:lstStyle/>
          <a:p>
            <a:pPr lvl="0" rtl="0">
              <a:spcBef>
                <a:spcPts val="0"/>
              </a:spcBef>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17" name="Shape 343"/>
          <p:cNvSpPr txBox="1">
            <a:spLocks/>
          </p:cNvSpPr>
          <p:nvPr/>
        </p:nvSpPr>
        <p:spPr>
          <a:xfrm>
            <a:off x="5791200" y="4419600"/>
            <a:ext cx="533400" cy="609600"/>
          </a:xfrm>
          <a:prstGeom prst="rect">
            <a:avLst/>
          </a:prstGeom>
          <a:noFill/>
          <a:ln>
            <a:noFill/>
          </a:ln>
        </p:spPr>
        <p:txBody>
          <a:bodyPr vert="horz" lIns="91425" tIns="91425" rIns="91425" bIns="91425" rtlCol="0" anchor="t" anchorCtr="0">
            <a:noAutofit/>
          </a:bodyPr>
          <a:lstStyle>
            <a:lvl1pPr marL="342900" indent="-342900" algn="l" defTabSz="914400" rtl="0" eaLnBrk="1" latinLnBrk="0" hangingPunct="1">
              <a:spcBef>
                <a:spcPts val="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ts val="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ts val="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en" sz="2400" b="1" dirty="0" smtClean="0">
                <a:latin typeface="Arial" panose="020B0604020202020204" pitchFamily="34" charset="0"/>
                <a:cs typeface="Arial" panose="020B0604020202020204" pitchFamily="34" charset="0"/>
              </a:rPr>
              <a:t>1</a:t>
            </a:r>
            <a:endParaRPr lang="en" sz="2400" b="1"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endParaRPr lang="en-US"/>
          </a:p>
        </p:txBody>
      </p:sp>
      <p:sp>
        <p:nvSpPr>
          <p:cNvPr id="1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47401841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184</a:t>
            </a:fld>
            <a:endParaRPr lang="en"/>
          </a:p>
        </p:txBody>
      </p:sp>
      <p:sp>
        <p:nvSpPr>
          <p:cNvPr id="5" name="Slide Number Placeholder 4"/>
          <p:cNvSpPr txBox="1">
            <a:spLocks/>
          </p:cNvSpPr>
          <p:nvPr/>
        </p:nvSpPr>
        <p:spPr>
          <a:xfrm>
            <a:off x="8556791" y="6333134"/>
            <a:ext cx="548699" cy="524699"/>
          </a:xfrm>
          <a:prstGeom prst="rect">
            <a:avLst/>
          </a:prstGeom>
        </p:spPr>
        <p:txBody>
          <a:bodyPr vert="horz" lIns="91425" tIns="91425" rIns="91425" bIns="91425" rtlCol="0" anchor="ctr" anchorCtr="0">
            <a:noAutofit/>
          </a:bodyPr>
          <a:lstStyle>
            <a:defPPr marR="0" algn="l" rtl="0">
              <a:lnSpc>
                <a:spcPct val="100000"/>
              </a:lnSpc>
              <a:spcBef>
                <a:spcPts val="0"/>
              </a:spcBef>
              <a:spcAft>
                <a:spcPts val="0"/>
              </a:spcAft>
            </a:defPPr>
            <a:lvl1pPr marR="0" algn="r" rtl="0">
              <a:lnSpc>
                <a:spcPct val="100000"/>
              </a:lnSpc>
              <a:spcBef>
                <a:spcPts val="0"/>
              </a:spcBef>
              <a:spcAft>
                <a:spcPts val="0"/>
              </a:spcAft>
              <a:buNone/>
              <a:defRPr sz="1200" b="0" i="0" u="none" strike="noStrike" cap="none" baseline="0">
                <a:solidFill>
                  <a:schemeClr val="tx1">
                    <a:tint val="75000"/>
                  </a:schemeClr>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fld id="{00000000-1234-1234-1234-123412341234}" type="slidenum">
              <a:rPr lang="en" smtClean="0"/>
              <a:pPr/>
              <a:t>184</a:t>
            </a:fld>
            <a:endParaRPr lang="en"/>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12" y="1700847"/>
            <a:ext cx="2224088" cy="2965451"/>
          </a:xfrm>
          <a:prstGeom prst="rect">
            <a:avLst/>
          </a:prstGeom>
        </p:spPr>
      </p:pic>
      <p:grpSp>
        <p:nvGrpSpPr>
          <p:cNvPr id="7" name="Shape 309"/>
          <p:cNvGrpSpPr/>
          <p:nvPr/>
        </p:nvGrpSpPr>
        <p:grpSpPr>
          <a:xfrm>
            <a:off x="4953000" y="2133600"/>
            <a:ext cx="1814399" cy="1383624"/>
            <a:chOff x="4336150" y="2394850"/>
            <a:chExt cx="1814399" cy="1383624"/>
          </a:xfrm>
        </p:grpSpPr>
        <p:sp>
          <p:nvSpPr>
            <p:cNvPr id="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sp>
        <p:nvSpPr>
          <p:cNvPr id="10" name="Shape 308"/>
          <p:cNvSpPr/>
          <p:nvPr/>
        </p:nvSpPr>
        <p:spPr>
          <a:xfrm>
            <a:off x="2737856" y="2423400"/>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11" name="Shape 309"/>
          <p:cNvGrpSpPr/>
          <p:nvPr/>
        </p:nvGrpSpPr>
        <p:grpSpPr>
          <a:xfrm>
            <a:off x="1828800" y="4949508"/>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H</a:t>
              </a:r>
              <a:r>
                <a:rPr lang="en" dirty="0" smtClean="0"/>
                <a:t>eight</a:t>
              </a:r>
              <a:endParaRPr lang="en" dirty="0"/>
            </a:p>
            <a:p>
              <a:pPr rtl="0">
                <a:spcBef>
                  <a:spcPts val="0"/>
                </a:spcBef>
                <a:buNone/>
              </a:pPr>
              <a:r>
                <a:rPr lang="en-US" dirty="0" smtClean="0"/>
                <a:t>W</a:t>
              </a:r>
              <a:r>
                <a:rPr lang="en" dirty="0" smtClean="0"/>
                <a:t>eight</a:t>
              </a:r>
            </a:p>
            <a:p>
              <a:pPr rtl="0">
                <a:spcBef>
                  <a:spcPts val="0"/>
                </a:spcBef>
                <a:buNone/>
              </a:pPr>
              <a:r>
                <a:rPr lang="en-US" dirty="0" smtClean="0"/>
                <a:t>B</a:t>
              </a:r>
              <a:r>
                <a:rPr lang="en" dirty="0" smtClean="0"/>
                <a:t>loodpressure</a:t>
              </a:r>
            </a:p>
            <a:p>
              <a:pPr rtl="0">
                <a:spcBef>
                  <a:spcPts val="0"/>
                </a:spcBef>
                <a:buNone/>
              </a:pPr>
              <a:r>
                <a:rPr lang="en" dirty="0" smtClean="0"/>
                <a:t>…</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PreventionCheck</a:t>
              </a:r>
              <a:endParaRPr lang="en" b="1" dirty="0"/>
            </a:p>
          </p:txBody>
        </p:sp>
      </p:grpSp>
      <p:cxnSp>
        <p:nvCxnSpPr>
          <p:cNvPr id="14" name="Straight Connector 13"/>
          <p:cNvCxnSpPr>
            <a:stCxn id="8" idx="1"/>
            <a:endCxn id="13" idx="0"/>
          </p:cNvCxnSpPr>
          <p:nvPr/>
        </p:nvCxnSpPr>
        <p:spPr>
          <a:xfrm flipH="1">
            <a:off x="2736000" y="2982475"/>
            <a:ext cx="2217000" cy="1967033"/>
          </a:xfrm>
          <a:prstGeom prst="line">
            <a:avLst/>
          </a:prstGeom>
        </p:spPr>
        <p:style>
          <a:lnRef idx="1">
            <a:schemeClr val="accent6"/>
          </a:lnRef>
          <a:fillRef idx="0">
            <a:schemeClr val="accent6"/>
          </a:fillRef>
          <a:effectRef idx="0">
            <a:schemeClr val="accent6"/>
          </a:effectRef>
          <a:fontRef idx="minor">
            <a:schemeClr val="tx1"/>
          </a:fontRef>
        </p:style>
      </p:cxnSp>
      <p:grpSp>
        <p:nvGrpSpPr>
          <p:cNvPr id="15" name="Shape 309"/>
          <p:cNvGrpSpPr/>
          <p:nvPr/>
        </p:nvGrpSpPr>
        <p:grpSpPr>
          <a:xfrm>
            <a:off x="4285595" y="4941253"/>
            <a:ext cx="1814399" cy="1383624"/>
            <a:chOff x="4336150" y="2394850"/>
            <a:chExt cx="1814399" cy="1383624"/>
          </a:xfrm>
        </p:grpSpPr>
        <p:sp>
          <p:nvSpPr>
            <p:cNvPr id="1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t>VitaminB</a:t>
              </a:r>
              <a:endParaRPr lang="en" dirty="0"/>
            </a:p>
            <a:p>
              <a:pPr rtl="0">
                <a:spcBef>
                  <a:spcPts val="0"/>
                </a:spcBef>
                <a:buNone/>
              </a:pPr>
              <a:r>
                <a:rPr lang="en-US" dirty="0" err="1" smtClean="0"/>
                <a:t>VitaminC</a:t>
              </a:r>
              <a:endParaRPr lang="en" dirty="0" smtClean="0"/>
            </a:p>
            <a:p>
              <a:pPr rtl="0">
                <a:spcBef>
                  <a:spcPts val="0"/>
                </a:spcBef>
                <a:buNone/>
              </a:pPr>
              <a:r>
                <a:rPr lang="en" dirty="0" smtClean="0"/>
                <a:t>…</a:t>
              </a:r>
              <a:endParaRPr lang="en" dirty="0"/>
            </a:p>
            <a:p>
              <a:pPr lvl="0" rtl="0">
                <a:spcBef>
                  <a:spcPts val="0"/>
                </a:spcBef>
                <a:buNone/>
              </a:pPr>
              <a:endParaRPr lang="en" dirty="0"/>
            </a:p>
          </p:txBody>
        </p:sp>
        <p:sp>
          <p:nvSpPr>
            <p:cNvPr id="1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FoodIngredient</a:t>
              </a:r>
              <a:endParaRPr lang="en" b="1" dirty="0"/>
            </a:p>
          </p:txBody>
        </p:sp>
      </p:grpSp>
      <p:grpSp>
        <p:nvGrpSpPr>
          <p:cNvPr id="18" name="Shape 309"/>
          <p:cNvGrpSpPr/>
          <p:nvPr/>
        </p:nvGrpSpPr>
        <p:grpSpPr>
          <a:xfrm>
            <a:off x="6872401" y="4949508"/>
            <a:ext cx="1814399" cy="1383624"/>
            <a:chOff x="4336150" y="2394850"/>
            <a:chExt cx="1814399" cy="1383624"/>
          </a:xfrm>
        </p:grpSpPr>
        <p:sp>
          <p:nvSpPr>
            <p:cNvPr id="1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Advice</a:t>
              </a:r>
              <a:endParaRPr lang="en" dirty="0"/>
            </a:p>
            <a:p>
              <a:pPr lvl="0" rtl="0">
                <a:spcBef>
                  <a:spcPts val="0"/>
                </a:spcBef>
                <a:buNone/>
              </a:pPr>
              <a:r>
                <a:rPr lang="en" dirty="0" smtClean="0"/>
                <a:t>FromDate</a:t>
              </a:r>
            </a:p>
            <a:p>
              <a:pPr lvl="0" rtl="0">
                <a:spcBef>
                  <a:spcPts val="0"/>
                </a:spcBef>
                <a:buNone/>
              </a:pPr>
              <a:r>
                <a:rPr lang="en" dirty="0" smtClean="0"/>
                <a:t>ToDate</a:t>
              </a:r>
              <a:endParaRPr lang="en" dirty="0"/>
            </a:p>
          </p:txBody>
        </p:sp>
        <p:sp>
          <p:nvSpPr>
            <p:cNvPr id="2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Treatment</a:t>
              </a:r>
              <a:endParaRPr lang="en" b="1" dirty="0"/>
            </a:p>
          </p:txBody>
        </p:sp>
      </p:grpSp>
      <p:cxnSp>
        <p:nvCxnSpPr>
          <p:cNvPr id="21" name="Straight Connector 20"/>
          <p:cNvCxnSpPr>
            <a:stCxn id="8" idx="2"/>
            <a:endCxn id="17" idx="0"/>
          </p:cNvCxnSpPr>
          <p:nvPr/>
        </p:nvCxnSpPr>
        <p:spPr>
          <a:xfrm flipH="1">
            <a:off x="5192795" y="3517224"/>
            <a:ext cx="667405" cy="1424029"/>
          </a:xfrm>
          <a:prstGeom prst="line">
            <a:avLst/>
          </a:prstGeom>
        </p:spPr>
        <p:style>
          <a:lnRef idx="1">
            <a:schemeClr val="accent6"/>
          </a:lnRef>
          <a:fillRef idx="0">
            <a:schemeClr val="accent6"/>
          </a:fillRef>
          <a:effectRef idx="0">
            <a:schemeClr val="accent6"/>
          </a:effectRef>
          <a:fontRef idx="minor">
            <a:schemeClr val="tx1"/>
          </a:fontRef>
        </p:style>
      </p:cxnSp>
      <p:cxnSp>
        <p:nvCxnSpPr>
          <p:cNvPr id="22" name="Straight Connector 21"/>
          <p:cNvCxnSpPr>
            <a:stCxn id="8" idx="3"/>
            <a:endCxn id="20" idx="0"/>
          </p:cNvCxnSpPr>
          <p:nvPr/>
        </p:nvCxnSpPr>
        <p:spPr>
          <a:xfrm>
            <a:off x="6767399" y="2982475"/>
            <a:ext cx="1012202" cy="1967033"/>
          </a:xfrm>
          <a:prstGeom prst="line">
            <a:avLst/>
          </a:prstGeom>
        </p:spPr>
        <p:style>
          <a:lnRef idx="1">
            <a:schemeClr val="accent6"/>
          </a:lnRef>
          <a:fillRef idx="0">
            <a:schemeClr val="accent6"/>
          </a:fillRef>
          <a:effectRef idx="0">
            <a:schemeClr val="accent6"/>
          </a:effectRef>
          <a:fontRef idx="minor">
            <a:schemeClr val="tx1"/>
          </a:fontRef>
        </p:style>
      </p:cxnSp>
      <p:sp>
        <p:nvSpPr>
          <p:cNvPr id="23"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5" name="Shape 343"/>
          <p:cNvSpPr txBox="1"/>
          <p:nvPr/>
        </p:nvSpPr>
        <p:spPr>
          <a:xfrm>
            <a:off x="4318013" y="284431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6" name="Shape 343"/>
          <p:cNvSpPr txBox="1"/>
          <p:nvPr/>
        </p:nvSpPr>
        <p:spPr>
          <a:xfrm>
            <a:off x="5867400" y="35814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5366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8" name="Shape 341"/>
          <p:cNvSpPr txBox="1"/>
          <p:nvPr/>
        </p:nvSpPr>
        <p:spPr>
          <a:xfrm>
            <a:off x="3080100" y="4419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0" name="Title 29"/>
          <p:cNvSpPr>
            <a:spLocks noGrp="1"/>
          </p:cNvSpPr>
          <p:nvPr>
            <p:ph type="title"/>
          </p:nvPr>
        </p:nvSpPr>
        <p:spPr/>
        <p:txBody>
          <a:bodyPr/>
          <a:lstStyle/>
          <a:p>
            <a:endParaRPr lang="en-US"/>
          </a:p>
        </p:txBody>
      </p:sp>
      <p:sp>
        <p:nvSpPr>
          <p:cNvPr id="31"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30060659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185</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15279195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186</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2" name="Title 11"/>
          <p:cNvSpPr>
            <a:spLocks noGrp="1"/>
          </p:cNvSpPr>
          <p:nvPr>
            <p:ph type="title"/>
          </p:nvPr>
        </p:nvSpPr>
        <p:spPr/>
        <p:txBody>
          <a:bodyPr/>
          <a:lstStyle/>
          <a:p>
            <a:endParaRPr lang="en-US"/>
          </a:p>
        </p:txBody>
      </p:sp>
      <p:sp>
        <p:nvSpPr>
          <p:cNvPr id="13"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94799255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187</a:t>
            </a:fld>
            <a:endParaRPr lang="en"/>
          </a:p>
        </p:txBody>
      </p:sp>
      <p:sp>
        <p:nvSpPr>
          <p:cNvPr id="5" name="Rounded Rectangle 4"/>
          <p:cNvSpPr/>
          <p:nvPr/>
        </p:nvSpPr>
        <p:spPr>
          <a:xfrm>
            <a:off x="304800" y="1981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Entry</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(Lịch hẹn)</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a:r>
              <a:rPr lang="en" sz="1800" dirty="0"/>
              <a:t>Doctor set up an entry appointment for examming</a:t>
            </a:r>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(Khám xong)</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goes to clinic, register service</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Doctor maked prescription done.</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69621543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188</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143" y="1600200"/>
            <a:ext cx="8485714" cy="4838095"/>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8380011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189</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84909"/>
            <a:ext cx="8066667" cy="41904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3221822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a:buNone/>
            </a:pPr>
            <a:r>
              <a:rPr lang="en" dirty="0" smtClean="0">
                <a:solidFill>
                  <a:srgbClr val="CC0000"/>
                </a:solidFill>
              </a:rPr>
              <a:t>✘ </a:t>
            </a:r>
            <a:r>
              <a:rPr lang="en-US" dirty="0"/>
              <a:t>Polyclinic doctor doesn’t have many information of patient to make prescription</a:t>
            </a:r>
            <a:endParaRPr lang="en" dirty="0"/>
          </a:p>
          <a:p>
            <a:pPr lvl="0" rtl="0">
              <a:spcBef>
                <a:spcPts val="0"/>
              </a:spcBef>
              <a:buNone/>
            </a:pPr>
            <a:endParaRPr lang="en" dirty="0"/>
          </a:p>
        </p:txBody>
      </p:sp>
      <p:sp>
        <p:nvSpPr>
          <p:cNvPr id="11" name="Shape 2005"/>
          <p:cNvSpPr txBox="1">
            <a:spLocks/>
          </p:cNvSpPr>
          <p:nvPr/>
        </p:nvSpPr>
        <p:spPr>
          <a:xfrm>
            <a:off x="457200" y="274882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Health records are recored in paper.</a:t>
            </a:r>
          </a:p>
          <a:p>
            <a:pPr>
              <a:buFont typeface="Arial" panose="020B0604020202020204" pitchFamily="34" charset="0"/>
              <a:buNone/>
            </a:pPr>
            <a:endParaRPr lang="en" sz="3200" dirty="0"/>
          </a:p>
        </p:txBody>
      </p:sp>
      <p:sp>
        <p:nvSpPr>
          <p:cNvPr id="12" name="Shape 2005"/>
          <p:cNvSpPr txBox="1">
            <a:spLocks/>
          </p:cNvSpPr>
          <p:nvPr/>
        </p:nvSpPr>
        <p:spPr>
          <a:xfrm>
            <a:off x="457200" y="3682501"/>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 sz="3200" dirty="0" smtClean="0">
                <a:solidFill>
                  <a:srgbClr val="CC0000"/>
                </a:solidFill>
              </a:rPr>
              <a:t>✘ </a:t>
            </a:r>
            <a:r>
              <a:rPr lang="en" sz="3200" dirty="0" smtClean="0"/>
              <a:t>Every doctor has many difference kinds of prescription template.</a:t>
            </a:r>
          </a:p>
          <a:p>
            <a:pPr>
              <a:buFont typeface="Arial" panose="020B0604020202020204" pitchFamily="34" charset="0"/>
              <a:buNone/>
            </a:pPr>
            <a:endParaRPr lang="en" sz="3200" dirty="0"/>
          </a:p>
        </p:txBody>
      </p:sp>
    </p:spTree>
    <p:extLst>
      <p:ext uri="{BB962C8B-B14F-4D97-AF65-F5344CB8AC3E}">
        <p14:creationId xmlns:p14="http://schemas.microsoft.com/office/powerpoint/2010/main" val="3052980505"/>
      </p:ext>
    </p:extLst>
  </p:cSld>
  <p:clrMapOvr>
    <a:masterClrMapping/>
  </p:clrMapOvr>
  <p:transition spd="slow">
    <p:cut/>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190</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610" y="1981200"/>
            <a:ext cx="8276190" cy="4057143"/>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42684660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191</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8" y="2133600"/>
            <a:ext cx="9144000" cy="3878991"/>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843713377"/>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192</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75" y="1946997"/>
            <a:ext cx="9144000" cy="3856776"/>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202544457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7458"/>
            <a:ext cx="9144000" cy="4175854"/>
          </a:xfrm>
          <a:prstGeom prst="rect">
            <a:avLst/>
          </a:prstGeom>
        </p:spPr>
      </p:pic>
      <p:sp>
        <p:nvSpPr>
          <p:cNvPr id="8" name="Title 1"/>
          <p:cNvSpPr txBox="1">
            <a:spLocks/>
          </p:cNvSpPr>
          <p:nvPr/>
        </p:nvSpPr>
        <p:spPr>
          <a:xfrm>
            <a:off x="0" y="1"/>
            <a:ext cx="9105490" cy="1189972"/>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dirty="0" smtClean="0">
                <a:solidFill>
                  <a:srgbClr val="00B050"/>
                </a:solidFill>
                <a:latin typeface="Calibri" panose="020F0502020204030204" pitchFamily="34" charset="0"/>
              </a:rPr>
              <a:t>Appointment</a:t>
            </a:r>
            <a:endParaRPr lang="vi-VN" b="1" dirty="0">
              <a:solidFill>
                <a:srgbClr val="00B050"/>
              </a:solidFill>
              <a:latin typeface="Calibri" panose="020F0502020204030204" pitchFamily="34" charset="0"/>
            </a:endParaRPr>
          </a:p>
        </p:txBody>
      </p:sp>
    </p:spTree>
    <p:extLst>
      <p:ext uri="{BB962C8B-B14F-4D97-AF65-F5344CB8AC3E}">
        <p14:creationId xmlns:p14="http://schemas.microsoft.com/office/powerpoint/2010/main" val="190727143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194</a:t>
            </a:fld>
            <a:endParaRPr lang="en"/>
          </a:p>
        </p:txBody>
      </p:sp>
    </p:spTree>
    <p:extLst>
      <p:ext uri="{BB962C8B-B14F-4D97-AF65-F5344CB8AC3E}">
        <p14:creationId xmlns:p14="http://schemas.microsoft.com/office/powerpoint/2010/main" val="28535870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28" name="Shape 2028"/>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Future plans</a:t>
            </a:r>
          </a:p>
        </p:txBody>
      </p:sp>
      <p:sp>
        <p:nvSpPr>
          <p:cNvPr id="2029" name="Shape 202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195</a:t>
            </a:fld>
            <a:endParaRPr lang="en"/>
          </a:p>
        </p:txBody>
      </p:sp>
    </p:spTree>
  </p:cSld>
  <p:clrMapOvr>
    <a:masterClrMapping/>
  </p:clrMapOvr>
  <p:transition spd="slow">
    <p:cut/>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196</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562" y="2994673"/>
            <a:ext cx="6238875" cy="3438525"/>
          </a:xfrm>
          <a:prstGeom prst="rect">
            <a:avLst/>
          </a:prstGeom>
        </p:spPr>
      </p:pic>
      <p:sp>
        <p:nvSpPr>
          <p:cNvPr id="8" name="TextBox 7"/>
          <p:cNvSpPr txBox="1"/>
          <p:nvPr/>
        </p:nvSpPr>
        <p:spPr>
          <a:xfrm>
            <a:off x="2895600" y="1948562"/>
            <a:ext cx="4191000" cy="584775"/>
          </a:xfrm>
          <a:prstGeom prst="rect">
            <a:avLst/>
          </a:prstGeom>
          <a:noFill/>
        </p:spPr>
        <p:txBody>
          <a:bodyPr wrap="square" rtlCol="0">
            <a:spAutoFit/>
          </a:bodyPr>
          <a:lstStyle/>
          <a:p>
            <a:r>
              <a:rPr lang="vi-VN" sz="3200" dirty="0" smtClean="0"/>
              <a:t>Tracking </a:t>
            </a:r>
            <a:r>
              <a:rPr lang="vi-VN" sz="3200" dirty="0"/>
              <a:t>heart rate</a:t>
            </a:r>
          </a:p>
        </p:txBody>
      </p:sp>
    </p:spTree>
  </p:cSld>
  <p:clrMapOvr>
    <a:masterClrMapping/>
  </p:clrMapOvr>
  <p:transition spd="slow">
    <p:cut/>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197</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398598"/>
            <a:ext cx="2438095" cy="243809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5867400"/>
            <a:ext cx="1443037" cy="79532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 y="1752600"/>
            <a:ext cx="2362200" cy="162948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2800" y="1614840"/>
            <a:ext cx="1378239" cy="1905000"/>
          </a:xfrm>
          <a:prstGeom prst="rect">
            <a:avLst/>
          </a:prstGeom>
        </p:spPr>
      </p:pic>
      <p:cxnSp>
        <p:nvCxnSpPr>
          <p:cNvPr id="11" name="Straight Arrow Connector 10"/>
          <p:cNvCxnSpPr/>
          <p:nvPr/>
        </p:nvCxnSpPr>
        <p:spPr>
          <a:xfrm flipH="1" flipV="1">
            <a:off x="2743200" y="3200400"/>
            <a:ext cx="8382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flipV="1">
            <a:off x="5943600" y="3200400"/>
            <a:ext cx="1066800" cy="533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5416069"/>
      </p:ext>
    </p:extLst>
  </p:cSld>
  <p:clrMapOvr>
    <a:masterClrMapping/>
  </p:clrMapOvr>
  <p:transition spd="slow">
    <p:cut/>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036" name="Shape 2036"/>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198</a:t>
            </a:fld>
            <a:endParaRPr lang="en"/>
          </a:p>
        </p:txBody>
      </p:sp>
      <p:sp>
        <p:nvSpPr>
          <p:cNvPr id="6"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Future plans</a:t>
            </a:r>
            <a:endParaRPr lang="en" dirty="0"/>
          </a:p>
        </p:txBody>
      </p:sp>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3595687"/>
            <a:ext cx="3429000" cy="25717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7896" y="3581400"/>
            <a:ext cx="2143125" cy="2143125"/>
          </a:xfrm>
          <a:prstGeom prst="rect">
            <a:avLst/>
          </a:prstGeom>
        </p:spPr>
      </p:pic>
      <p:sp>
        <p:nvSpPr>
          <p:cNvPr id="9" name="TextBox 8"/>
          <p:cNvSpPr txBox="1"/>
          <p:nvPr/>
        </p:nvSpPr>
        <p:spPr>
          <a:xfrm>
            <a:off x="1771362" y="2755612"/>
            <a:ext cx="2324675" cy="584775"/>
          </a:xfrm>
          <a:prstGeom prst="rect">
            <a:avLst/>
          </a:prstGeom>
          <a:noFill/>
        </p:spPr>
        <p:txBody>
          <a:bodyPr wrap="none" rtlCol="0">
            <a:spAutoFit/>
          </a:bodyPr>
          <a:lstStyle/>
          <a:p>
            <a:r>
              <a:rPr lang="vi-VN" sz="3200" b="1" dirty="0" smtClean="0"/>
              <a:t>Locomotor</a:t>
            </a:r>
            <a:endParaRPr lang="vi-VN" sz="3200" b="1" dirty="0"/>
          </a:p>
        </p:txBody>
      </p:sp>
      <p:sp>
        <p:nvSpPr>
          <p:cNvPr id="10" name="TextBox 9"/>
          <p:cNvSpPr txBox="1"/>
          <p:nvPr/>
        </p:nvSpPr>
        <p:spPr>
          <a:xfrm>
            <a:off x="5674086" y="2755612"/>
            <a:ext cx="1891865" cy="584775"/>
          </a:xfrm>
          <a:prstGeom prst="rect">
            <a:avLst/>
          </a:prstGeom>
          <a:noFill/>
        </p:spPr>
        <p:txBody>
          <a:bodyPr wrap="none" rtlCol="0">
            <a:spAutoFit/>
          </a:bodyPr>
          <a:lstStyle/>
          <a:p>
            <a:r>
              <a:rPr lang="vi-VN" sz="3200" b="1" dirty="0" smtClean="0"/>
              <a:t>Nutrition</a:t>
            </a:r>
            <a:endParaRPr lang="vi-VN" sz="3200" b="1" dirty="0"/>
          </a:p>
        </p:txBody>
      </p:sp>
    </p:spTree>
    <p:extLst>
      <p:ext uri="{BB962C8B-B14F-4D97-AF65-F5344CB8AC3E}">
        <p14:creationId xmlns:p14="http://schemas.microsoft.com/office/powerpoint/2010/main" val="2223103066"/>
      </p:ext>
    </p:extLst>
  </p:cSld>
  <p:clrMapOvr>
    <a:masterClrMapping/>
  </p:clrMapOvr>
  <p:transition spd="slow">
    <p:cut/>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2" name="Shape 2112"/>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Problems</a:t>
            </a:r>
          </a:p>
          <a:p>
            <a:pPr marL="457200" lvl="0" indent="-228600" rtl="0">
              <a:lnSpc>
                <a:spcPct val="100000"/>
              </a:lnSpc>
              <a:spcBef>
                <a:spcPts val="0"/>
              </a:spcBef>
              <a:buAutoNum type="arabicPeriod"/>
            </a:pPr>
            <a:r>
              <a:rPr lang="en" dirty="0"/>
              <a:t>Solution</a:t>
            </a:r>
          </a:p>
          <a:p>
            <a:pPr marL="457200" lvl="0" indent="-228600" rtl="0">
              <a:lnSpc>
                <a:spcPct val="100000"/>
              </a:lnSpc>
              <a:spcBef>
                <a:spcPts val="0"/>
              </a:spcBef>
              <a:buAutoNum type="arabicPeriod"/>
            </a:pPr>
            <a:r>
              <a:rPr lang="en" dirty="0"/>
              <a:t>Feature explanation and demo</a:t>
            </a:r>
          </a:p>
          <a:p>
            <a:pPr marL="914400" lvl="1" indent="-228600" rtl="0">
              <a:lnSpc>
                <a:spcPct val="100000"/>
              </a:lnSpc>
              <a:spcBef>
                <a:spcPts val="0"/>
              </a:spcBef>
              <a:buAutoNum type="alphaLcPeriod"/>
            </a:pPr>
            <a:r>
              <a:rPr lang="en" dirty="0"/>
              <a:t>Contract</a:t>
            </a:r>
          </a:p>
          <a:p>
            <a:pPr marL="914400" lvl="1" indent="-228600" rtl="0">
              <a:lnSpc>
                <a:spcPct val="100000"/>
              </a:lnSpc>
              <a:spcBef>
                <a:spcPts val="0"/>
              </a:spcBef>
              <a:buAutoNum type="alphaLcPeriod"/>
            </a:pPr>
            <a:r>
              <a:rPr lang="en" dirty="0"/>
              <a:t>Card</a:t>
            </a:r>
          </a:p>
          <a:p>
            <a:pPr marL="914400" lvl="1" indent="-228600" rtl="0">
              <a:lnSpc>
                <a:spcPct val="100000"/>
              </a:lnSpc>
              <a:spcBef>
                <a:spcPts val="0"/>
              </a:spcBef>
              <a:buAutoNum type="alphaLcPeriod"/>
            </a:pPr>
            <a:r>
              <a:rPr lang="en" dirty="0"/>
              <a:t>Print and check card</a:t>
            </a:r>
          </a:p>
          <a:p>
            <a:pPr marL="914400" lvl="1" indent="-228600" rtl="0">
              <a:lnSpc>
                <a:spcPct val="100000"/>
              </a:lnSpc>
              <a:spcBef>
                <a:spcPts val="0"/>
              </a:spcBef>
              <a:buAutoNum type="alphaLcPeriod"/>
            </a:pPr>
            <a:r>
              <a:rPr lang="en" dirty="0"/>
              <a:t>Scheduler &amp; notification</a:t>
            </a:r>
          </a:p>
          <a:p>
            <a:pPr marL="914400" lvl="1" indent="-228600" rtl="0">
              <a:lnSpc>
                <a:spcPct val="100000"/>
              </a:lnSpc>
              <a:spcBef>
                <a:spcPts val="0"/>
              </a:spcBef>
              <a:buAutoNum type="alphaLcPeriod"/>
            </a:pPr>
            <a:r>
              <a:rPr lang="en" dirty="0"/>
              <a:t>Renew contract</a:t>
            </a:r>
          </a:p>
          <a:p>
            <a:pPr marL="457200" lvl="0" indent="-228600" rtl="0">
              <a:lnSpc>
                <a:spcPct val="100000"/>
              </a:lnSpc>
              <a:spcBef>
                <a:spcPts val="0"/>
              </a:spcBef>
              <a:buAutoNum type="arabicPeriod"/>
            </a:pPr>
            <a:r>
              <a:rPr lang="en" dirty="0"/>
              <a:t>Future plan</a:t>
            </a:r>
          </a:p>
        </p:txBody>
      </p:sp>
      <p:sp>
        <p:nvSpPr>
          <p:cNvPr id="2114" name="Shape 2114"/>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199</a:t>
            </a:fld>
            <a:endParaRPr lang="en"/>
          </a:p>
        </p:txBody>
      </p:sp>
      <p:sp>
        <p:nvSpPr>
          <p:cNvPr id="7" name="Shape 1980"/>
          <p:cNvSpPr txBox="1">
            <a:spLocks/>
          </p:cNvSpPr>
          <p:nvPr/>
        </p:nvSpPr>
        <p:spPr>
          <a:xfrm>
            <a:off x="0" y="1"/>
            <a:ext cx="9105490" cy="1219200"/>
          </a:xfrm>
          <a:prstGeom prst="rect">
            <a:avLst/>
          </a:prstGeom>
        </p:spPr>
        <p:txBody>
          <a:bodyPr vert="horz" lIns="91425" tIns="91425" rIns="91425" bIns="91425" rtlCol="0" anchor="b" anchorCtr="0">
            <a:no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buClr>
                <a:schemeClr val="dk1"/>
              </a:buClr>
              <a:buSzPct val="30555"/>
            </a:pPr>
            <a:r>
              <a:rPr lang="en-US" b="1" kern="0" dirty="0" smtClean="0">
                <a:solidFill>
                  <a:srgbClr val="00B050"/>
                </a:solidFill>
                <a:cs typeface="Arial"/>
                <a:sym typeface="Arial"/>
                <a:rtl val="0"/>
              </a:rPr>
              <a:t>Summary</a:t>
            </a:r>
            <a:endParaRPr lang="en" dirty="0"/>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Overview</a:t>
            </a:r>
            <a:endParaRPr lang="en" dirty="0"/>
          </a:p>
        </p:txBody>
      </p:sp>
      <p:sp>
        <p:nvSpPr>
          <p:cNvPr id="51" name="Shape 51"/>
          <p:cNvSpPr txBox="1">
            <a:spLocks noGrp="1"/>
          </p:cNvSpPr>
          <p:nvPr>
            <p:ph type="body" idx="1"/>
          </p:nvPr>
        </p:nvSpPr>
        <p:spPr>
          <a:xfrm>
            <a:off x="945425" y="1659000"/>
            <a:ext cx="7741499" cy="4840199"/>
          </a:xfrm>
          <a:prstGeom prst="rect">
            <a:avLst/>
          </a:prstGeom>
        </p:spPr>
        <p:txBody>
          <a:bodyPr lIns="91425" tIns="91425" rIns="91425" bIns="91425" anchor="t" anchorCtr="0">
            <a:noAutofit/>
          </a:bodyPr>
          <a:lstStyle/>
          <a:p>
            <a:pPr marL="457200" lvl="0" indent="-228600" rtl="0">
              <a:lnSpc>
                <a:spcPct val="100000"/>
              </a:lnSpc>
              <a:spcBef>
                <a:spcPts val="0"/>
              </a:spcBef>
              <a:buAutoNum type="arabicPeriod"/>
            </a:pPr>
            <a:r>
              <a:rPr lang="en" dirty="0"/>
              <a:t> </a:t>
            </a:r>
            <a:r>
              <a:rPr lang="en" dirty="0" smtClean="0"/>
              <a:t>Current Situation</a:t>
            </a:r>
          </a:p>
          <a:p>
            <a:pPr marL="457200" lvl="0" indent="-228600" rtl="0">
              <a:lnSpc>
                <a:spcPct val="100000"/>
              </a:lnSpc>
              <a:spcBef>
                <a:spcPts val="0"/>
              </a:spcBef>
              <a:buAutoNum type="arabicPeriod"/>
            </a:pPr>
            <a:r>
              <a:rPr lang="en" dirty="0" smtClean="0"/>
              <a:t> Solution</a:t>
            </a:r>
          </a:p>
          <a:p>
            <a:pPr marL="457200" lvl="0" indent="-228600" rtl="0">
              <a:lnSpc>
                <a:spcPct val="100000"/>
              </a:lnSpc>
              <a:spcBef>
                <a:spcPts val="0"/>
              </a:spcBef>
              <a:buAutoNum type="arabicPeriod"/>
            </a:pPr>
            <a:r>
              <a:rPr lang="en" dirty="0" smtClean="0"/>
              <a:t> Feature and Demo</a:t>
            </a:r>
          </a:p>
          <a:p>
            <a:pPr marL="457200" lvl="0" indent="-228600" rtl="0">
              <a:lnSpc>
                <a:spcPct val="100000"/>
              </a:lnSpc>
              <a:spcBef>
                <a:spcPts val="0"/>
              </a:spcBef>
              <a:buAutoNum type="arabicPeriod"/>
            </a:pPr>
            <a:r>
              <a:rPr lang="en" dirty="0" smtClean="0"/>
              <a:t> Future Plan</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a:t>
            </a:fld>
            <a:endParaRPr lang="en"/>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3314" name="Picture 2" descr="https://documents.lucidchart.com/documents/da8ed6fb-f8f6-47be-bab8-d6c441cf30e2/pages/0_0?a=1039&amp;x=5&amp;y=75&amp;w=1210&amp;h=550&amp;store=1&amp;accept=image%2F*&amp;auth=LCA%20d72125b79ad7d14bbcea6e3904ba4a66fb02f5d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371600"/>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451820"/>
      </p:ext>
    </p:extLst>
  </p:cSld>
  <p:clrMapOvr>
    <a:masterClrMapping/>
  </p:clrMapOvr>
  <p:transition spd="slow">
    <p:cut/>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11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119" name="Shape 2119"/>
          <p:cNvSpPr txBox="1"/>
          <p:nvPr/>
        </p:nvSpPr>
        <p:spPr>
          <a:xfrm>
            <a:off x="716700" y="2070900"/>
            <a:ext cx="7710599" cy="2716199"/>
          </a:xfrm>
          <a:prstGeom prst="rect">
            <a:avLst/>
          </a:prstGeom>
          <a:noFill/>
          <a:ln>
            <a:noFill/>
          </a:ln>
        </p:spPr>
        <p:txBody>
          <a:bodyPr lIns="91425" tIns="91425" rIns="91425" bIns="91425" anchor="ctr" anchorCtr="0">
            <a:noAutofit/>
          </a:bodyPr>
          <a:lstStyle/>
          <a:p>
            <a:pPr algn="ctr" rtl="0">
              <a:spcBef>
                <a:spcPts val="0"/>
              </a:spcBef>
              <a:buNone/>
            </a:pPr>
            <a:r>
              <a:rPr lang="en" sz="4800" b="1" dirty="0">
                <a:solidFill>
                  <a:srgbClr val="00B050"/>
                </a:solidFill>
              </a:rPr>
              <a:t>THANKS FOR LISTENING</a:t>
            </a:r>
          </a:p>
          <a:p>
            <a:pPr algn="ctr" rtl="0">
              <a:spcBef>
                <a:spcPts val="0"/>
              </a:spcBef>
              <a:buNone/>
            </a:pPr>
            <a:endParaRPr sz="4800" b="1" dirty="0">
              <a:solidFill>
                <a:srgbClr val="00B050"/>
              </a:solidFill>
            </a:endParaRPr>
          </a:p>
          <a:p>
            <a:pPr lvl="0" algn="ctr" rtl="0">
              <a:spcBef>
                <a:spcPts val="0"/>
              </a:spcBef>
              <a:buNone/>
            </a:pPr>
            <a:r>
              <a:rPr lang="en" sz="9600" b="1" dirty="0">
                <a:solidFill>
                  <a:srgbClr val="00B050"/>
                </a:solidFill>
              </a:rPr>
              <a:t>Q/A</a:t>
            </a:r>
          </a:p>
        </p:txBody>
      </p:sp>
      <p:sp>
        <p:nvSpPr>
          <p:cNvPr id="2120" name="Shape 212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200</a:t>
            </a:fld>
            <a:endParaRPr lang="en"/>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30722" name="Picture 2" descr="https://documents.lucidchart.com/documents/da8ed6fb-f8f6-47be-bab8-d6c441cf30e2/pages/0_0?a=1041&amp;x=5&amp;y=75&amp;w=1210&amp;h=550&amp;store=1&amp;accept=image%2F*&amp;auth=LCA%208e37c37ce84d05f195923360f00bde6b3b2177c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14073" cy="41454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71600"/>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946261097"/>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1506" name="Picture 2" descr="https://documents.lucidchart.com/documents/da8ed6fb-f8f6-47be-bab8-d6c441cf30e2/pages/0_0?a=1043&amp;x=5&amp;y=75&amp;w=1210&amp;h=550&amp;store=1&amp;accept=image%2F*&amp;auth=LCA%20fc6291c907f6050071128d5a4bf6d82ab84995d8-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986"/>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16466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20482" name="Picture 2" descr="https://documents.lucidchart.com/documents/da8ed6fb-f8f6-47be-bab8-d6c441cf30e2/pages/0_0?a=1045&amp;x=5&amp;y=75&amp;w=1210&amp;h=550&amp;store=1&amp;accept=image%2F*&amp;auth=LCA%20b623f12357b0d45f7968dd209b3235747e6024a5-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5235"/>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408978114"/>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9458" name="Picture 2" descr="https://documents.lucidchart.com/documents/da8ed6fb-f8f6-47be-bab8-d6c441cf30e2/pages/0_0?a=1047&amp;x=5&amp;y=75&amp;w=1210&amp;h=550&amp;store=1&amp;accept=image%2F*&amp;auth=LCA%208952732d8bbc5172a8c337544d3f1b2665bab53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1"/>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629785" y="4765199"/>
            <a:ext cx="2038350" cy="1528762"/>
          </a:xfrm>
          <a:prstGeom prst="rect">
            <a:avLst/>
          </a:prstGeom>
        </p:spPr>
      </p:pic>
    </p:spTree>
    <p:extLst>
      <p:ext uri="{BB962C8B-B14F-4D97-AF65-F5344CB8AC3E}">
        <p14:creationId xmlns:p14="http://schemas.microsoft.com/office/powerpoint/2010/main" val="476609485"/>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8434" name="Picture 2" descr="https://documents.lucidchart.com/documents/da8ed6fb-f8f6-47be-bab8-d6c441cf30e2/pages/0_0?a=1049&amp;x=5&amp;y=75&amp;w=1210&amp;h=550&amp;store=1&amp;accept=image%2F*&amp;auth=LCA%205b2187eceb4c29b1abb11ce4446af938440c79d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813"/>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3610420270"/>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7410" name="Picture 2" descr="https://documents.lucidchart.com/documents/da8ed6fb-f8f6-47be-bab8-d6c441cf30e2/pages/0_0?a=1051&amp;x=5&amp;y=75&amp;w=1210&amp;h=550&amp;store=1&amp;accept=image%2F*&amp;auth=LCA%207da1bf056471f2a7a8af95508435761efb678c1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464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119596848"/>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6386" name="Picture 2" descr="https://documents.lucidchart.com/documents/da8ed6fb-f8f6-47be-bab8-d6c441cf30e2/pages/0_0?a=1053&amp;x=5&amp;y=75&amp;w=1210&amp;h=550&amp;store=1&amp;accept=image%2F*&amp;auth=LCA%20dd420bd62f95e7140ba41a1f129ea48ecd3140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6210"/>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76091"/>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5362" name="Picture 2" descr="https://documents.lucidchart.com/documents/da8ed6fb-f8f6-47be-bab8-d6c441cf30e2/pages/0_0?a=1055&amp;x=5&amp;y=75&amp;w=1210&amp;h=550&amp;store=1&amp;accept=image%2F*&amp;auth=LCA%2059f57b6048f6a3a02103fd4818f5c27ae181d95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19200"/>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1478"/>
            <a:ext cx="1331703" cy="998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9785" y="4170680"/>
            <a:ext cx="2038350" cy="2717800"/>
          </a:xfrm>
          <a:prstGeom prst="rect">
            <a:avLst/>
          </a:prstGeom>
        </p:spPr>
      </p:pic>
    </p:spTree>
    <p:extLst>
      <p:ext uri="{BB962C8B-B14F-4D97-AF65-F5344CB8AC3E}">
        <p14:creationId xmlns:p14="http://schemas.microsoft.com/office/powerpoint/2010/main" val="255859713"/>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29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a:t>
            </a:r>
            <a:r>
              <a:rPr lang="en-US" sz="3200" b="1" dirty="0" smtClean="0">
                <a:solidFill>
                  <a:srgbClr val="00B050"/>
                </a:solidFill>
                <a:latin typeface="+mn-lt"/>
              </a:rPr>
              <a:t>Nutrition Center</a:t>
            </a:r>
            <a:endParaRPr lang="en" b="1" dirty="0">
              <a:solidFill>
                <a:srgbClr val="00B050"/>
              </a:solidFill>
              <a:latin typeface="+mn-lt"/>
            </a:endParaRPr>
          </a:p>
        </p:txBody>
      </p:sp>
      <p:pic>
        <p:nvPicPr>
          <p:cNvPr id="14338" name="Picture 2" descr="https://documents.lucidchart.com/documents/da8ed6fb-f8f6-47be-bab8-d6c441cf30e2/pages/0_0?a=1057&amp;x=5&amp;y=75&amp;w=1210&amp;h=550&amp;store=1&amp;accept=image%2F*&amp;auth=LCA%20cf744cadc18b3ca30edb800ce61211d8147afb69-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 y="1219200"/>
            <a:ext cx="9103056" cy="41404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documents.lucidchart.com/documents/da8ed6fb-f8f6-47be-bab8-d6c441cf30e2/pages/0_0?a=1102&amp;x=272&amp;y=94&amp;w=176&amp;h=132&amp;store=1&amp;accept=image%2F*&amp;auth=LCA%2024a653a20816d45ae48fd50eeac8c1f3b14d2c8d-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358161"/>
            <a:ext cx="1331703" cy="998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43858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2" name="Shape 52"/>
          <p:cNvSpPr txBox="1">
            <a:spLocks noGrp="1"/>
          </p:cNvSpPr>
          <p:nvPr>
            <p:ph type="title"/>
          </p:nvPr>
        </p:nvSpPr>
        <p:spPr>
          <a:xfrm>
            <a:off x="0" y="0"/>
            <a:ext cx="9105490" cy="1219200"/>
          </a:xfrm>
          <a:prstGeom prst="rect">
            <a:avLst/>
          </a:prstGeom>
        </p:spPr>
        <p:txBody>
          <a:bodyPr lIns="91425" tIns="91425" rIns="91425" bIns="91425" anchor="b" anchorCtr="0">
            <a:noAutofit/>
          </a:bodyPr>
          <a:lstStyle/>
          <a:p>
            <a:pPr>
              <a:buClr>
                <a:schemeClr val="dk1"/>
              </a:buClr>
              <a:buSzPct val="30555"/>
            </a:pPr>
            <a:r>
              <a:rPr lang="en" b="1" kern="0" dirty="0" smtClean="0">
                <a:solidFill>
                  <a:srgbClr val="00B050"/>
                </a:solidFill>
                <a:cs typeface="Arial"/>
              </a:rPr>
              <a:t>Current Situation</a:t>
            </a:r>
            <a:endParaRPr lang="en" dirty="0"/>
          </a:p>
        </p:txBody>
      </p:sp>
      <p:sp>
        <p:nvSpPr>
          <p:cNvPr id="51" name="Shape 51"/>
          <p:cNvSpPr txBox="1">
            <a:spLocks noGrp="1"/>
          </p:cNvSpPr>
          <p:nvPr>
            <p:ph type="body" idx="1"/>
          </p:nvPr>
        </p:nvSpPr>
        <p:spPr>
          <a:xfrm>
            <a:off x="533401" y="1659000"/>
            <a:ext cx="8153524" cy="4840199"/>
          </a:xfrm>
          <a:prstGeom prst="rect">
            <a:avLst/>
          </a:prstGeom>
        </p:spPr>
        <p:txBody>
          <a:bodyPr lIns="91425" tIns="91425" rIns="91425" bIns="91425" anchor="t" anchorCtr="0">
            <a:noAutofit/>
          </a:bodyPr>
          <a:lstStyle/>
          <a:p>
            <a:pPr marL="685800" indent="-457200"/>
            <a:r>
              <a:rPr lang="en" b="1" dirty="0" smtClean="0"/>
              <a:t>Ho Chi Minh Traditional Medical Hospital</a:t>
            </a:r>
          </a:p>
          <a:p>
            <a:pPr marL="228600" indent="0">
              <a:buNone/>
            </a:pPr>
            <a:r>
              <a:rPr lang="en" dirty="0" smtClean="0"/>
              <a:t>(Bệnh viện Y Học Cổ Truyền thành phố Hồ Chí Minh) </a:t>
            </a:r>
          </a:p>
          <a:p>
            <a:pPr marL="685800" indent="-457200"/>
            <a:r>
              <a:rPr lang="en" b="1" dirty="0" smtClean="0"/>
              <a:t>Ho Chi Minh Nutrition Center</a:t>
            </a:r>
          </a:p>
          <a:p>
            <a:pPr marL="228600" indent="0">
              <a:buNone/>
            </a:pPr>
            <a:r>
              <a:rPr lang="en" dirty="0" smtClean="0"/>
              <a:t>(Trung tâm dinh dưỡng thành phố Hồ Chí Minh)</a:t>
            </a:r>
            <a:endParaRPr lang="en" dirty="0"/>
          </a:p>
        </p:txBody>
      </p:sp>
      <p:sp>
        <p:nvSpPr>
          <p:cNvPr id="53" name="Shape 53"/>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1891866887"/>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7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74" name="Shape 1974"/>
          <p:cNvSpPr txBox="1"/>
          <p:nvPr/>
        </p:nvSpPr>
        <p:spPr>
          <a:xfrm>
            <a:off x="716700" y="2070900"/>
            <a:ext cx="7710599" cy="2716199"/>
          </a:xfrm>
          <a:prstGeom prst="rect">
            <a:avLst/>
          </a:prstGeom>
          <a:noFill/>
          <a:ln>
            <a:noFill/>
          </a:ln>
        </p:spPr>
        <p:txBody>
          <a:bodyPr lIns="91425" tIns="91425" rIns="91425" bIns="91425" anchor="ctr" anchorCtr="0">
            <a:noAutofit/>
          </a:bodyPr>
          <a:lstStyle/>
          <a:p>
            <a:pPr lvl="0" algn="ctr" rtl="0">
              <a:spcBef>
                <a:spcPts val="0"/>
              </a:spcBef>
              <a:buNone/>
            </a:pPr>
            <a:r>
              <a:rPr lang="en" sz="4800" b="1" dirty="0">
                <a:solidFill>
                  <a:srgbClr val="00B050"/>
                </a:solidFill>
              </a:rPr>
              <a:t>Advantages / Disadvantages</a:t>
            </a:r>
          </a:p>
        </p:txBody>
      </p:sp>
      <p:sp>
        <p:nvSpPr>
          <p:cNvPr id="1975" name="Shape 1975"/>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Tree>
    <p:extLst>
      <p:ext uri="{BB962C8B-B14F-4D97-AF65-F5344CB8AC3E}">
        <p14:creationId xmlns:p14="http://schemas.microsoft.com/office/powerpoint/2010/main" val="1976451734"/>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Tree>
    <p:extLst>
      <p:ext uri="{BB962C8B-B14F-4D97-AF65-F5344CB8AC3E}">
        <p14:creationId xmlns:p14="http://schemas.microsoft.com/office/powerpoint/2010/main" val="3721768691"/>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Advantages</a:t>
            </a:r>
            <a:endParaRPr lang="en" b="1" dirty="0">
              <a:solidFill>
                <a:srgbClr val="00B050"/>
              </a:solidFill>
              <a:latin typeface="+mn-lt"/>
            </a:endParaRPr>
          </a:p>
        </p:txBody>
      </p:sp>
      <p:sp>
        <p:nvSpPr>
          <p:cNvPr id="5" name="Shape 1988"/>
          <p:cNvSpPr txBox="1">
            <a:spLocks noGrp="1"/>
          </p:cNvSpPr>
          <p:nvPr>
            <p:ph type="body" idx="1"/>
          </p:nvPr>
        </p:nvSpPr>
        <p:spPr>
          <a:xfrm>
            <a:off x="457200" y="1798300"/>
            <a:ext cx="8229600" cy="548293"/>
          </a:xfrm>
          <a:prstGeom prst="rect">
            <a:avLst/>
          </a:prstGeom>
        </p:spPr>
        <p:txBody>
          <a:bodyPr lIns="91425" tIns="91425" rIns="91425" bIns="91425" anchor="t" anchorCtr="0">
            <a:noAutofit/>
          </a:bodyPr>
          <a:lstStyle/>
          <a:p>
            <a:pPr marL="0" indent="0">
              <a:buNone/>
            </a:pPr>
            <a:r>
              <a:rPr lang="en-US" b="1" dirty="0" smtClean="0">
                <a:solidFill>
                  <a:srgbClr val="00D900"/>
                </a:solidFill>
              </a:rPr>
              <a:t>✓ </a:t>
            </a:r>
            <a:r>
              <a:rPr lang="en-US" dirty="0" smtClean="0"/>
              <a:t>Patient has fully checking medical body.</a:t>
            </a:r>
            <a:endParaRPr lang="en-US" dirty="0"/>
          </a:p>
        </p:txBody>
      </p:sp>
      <p:sp>
        <p:nvSpPr>
          <p:cNvPr id="6" name="Shape 1988"/>
          <p:cNvSpPr txBox="1">
            <a:spLocks/>
          </p:cNvSpPr>
          <p:nvPr/>
        </p:nvSpPr>
        <p:spPr>
          <a:xfrm>
            <a:off x="457200" y="2814606"/>
            <a:ext cx="8229600" cy="548293"/>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smtClean="0">
                <a:solidFill>
                  <a:srgbClr val="00D900"/>
                </a:solidFill>
              </a:rPr>
              <a:t>✓ </a:t>
            </a:r>
            <a:r>
              <a:rPr lang="en-US" dirty="0" smtClean="0"/>
              <a:t>Doctor can make prescription easier, more clearly.</a:t>
            </a:r>
            <a:endParaRPr lang="en-US" dirty="0"/>
          </a:p>
        </p:txBody>
      </p:sp>
    </p:spTree>
    <p:extLst>
      <p:ext uri="{BB962C8B-B14F-4D97-AF65-F5344CB8AC3E}">
        <p14:creationId xmlns:p14="http://schemas.microsoft.com/office/powerpoint/2010/main" val="2936802674"/>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Tree>
    <p:extLst>
      <p:ext uri="{BB962C8B-B14F-4D97-AF65-F5344CB8AC3E}">
        <p14:creationId xmlns:p14="http://schemas.microsoft.com/office/powerpoint/2010/main" val="3494428102"/>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a:solidFill>
                  <a:srgbClr val="CC0000"/>
                </a:solidFill>
              </a:rPr>
              <a:t>✘ </a:t>
            </a:r>
            <a:r>
              <a:rPr lang="en" dirty="0"/>
              <a:t>Nurse, doctor have to input to much.</a:t>
            </a:r>
          </a:p>
          <a:p>
            <a:pPr>
              <a:buFont typeface="Arial" panose="020B0604020202020204" pitchFamily="34" charset="0"/>
              <a:buNone/>
            </a:pPr>
            <a:endParaRPr lang="en" dirty="0"/>
          </a:p>
        </p:txBody>
      </p:sp>
    </p:spTree>
    <p:extLst>
      <p:ext uri="{BB962C8B-B14F-4D97-AF65-F5344CB8AC3E}">
        <p14:creationId xmlns:p14="http://schemas.microsoft.com/office/powerpoint/2010/main" val="2151315257"/>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Disadvantages</a:t>
            </a:r>
            <a:endParaRPr lang="en" b="1" dirty="0">
              <a:solidFill>
                <a:srgbClr val="00B050"/>
              </a:solidFill>
              <a:latin typeface="+mn-lt"/>
            </a:endParaRPr>
          </a:p>
        </p:txBody>
      </p:sp>
      <p:sp>
        <p:nvSpPr>
          <p:cNvPr id="10" name="Shape 2005"/>
          <p:cNvSpPr txBox="1">
            <a:spLocks noGrp="1"/>
          </p:cNvSpPr>
          <p:nvPr>
            <p:ph type="body" idx="1"/>
          </p:nvPr>
        </p:nvSpPr>
        <p:spPr>
          <a:xfrm>
            <a:off x="457200" y="1600200"/>
            <a:ext cx="8229600" cy="933680"/>
          </a:xfrm>
          <a:prstGeom prst="rect">
            <a:avLst/>
          </a:prstGeom>
        </p:spPr>
        <p:txBody>
          <a:bodyPr lIns="91425" tIns="91425" rIns="91425" bIns="91425" anchor="t" anchorCtr="0">
            <a:noAutofit/>
          </a:bodyPr>
          <a:lstStyle/>
          <a:p>
            <a:pPr lvl="0" rtl="0">
              <a:spcBef>
                <a:spcPts val="0"/>
              </a:spcBef>
              <a:buNone/>
            </a:pPr>
            <a:r>
              <a:rPr lang="en" dirty="0" smtClean="0">
                <a:solidFill>
                  <a:srgbClr val="CC0000"/>
                </a:solidFill>
              </a:rPr>
              <a:t>✘ </a:t>
            </a:r>
            <a:r>
              <a:rPr lang="en" dirty="0" smtClean="0"/>
              <a:t>All health records are recorded in paper.</a:t>
            </a:r>
          </a:p>
          <a:p>
            <a:pPr lvl="0" rtl="0">
              <a:spcBef>
                <a:spcPts val="0"/>
              </a:spcBef>
              <a:buNone/>
            </a:pPr>
            <a:endParaRPr lang="en" dirty="0"/>
          </a:p>
        </p:txBody>
      </p:sp>
      <p:sp>
        <p:nvSpPr>
          <p:cNvPr id="9" name="Shape 2005"/>
          <p:cNvSpPr txBox="1">
            <a:spLocks/>
          </p:cNvSpPr>
          <p:nvPr/>
        </p:nvSpPr>
        <p:spPr>
          <a:xfrm>
            <a:off x="457200" y="253388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Nurse, doctor have to input to much.</a:t>
            </a:r>
          </a:p>
          <a:p>
            <a:pPr>
              <a:buFont typeface="Arial" panose="020B0604020202020204" pitchFamily="34" charset="0"/>
              <a:buNone/>
            </a:pPr>
            <a:endParaRPr lang="en" dirty="0"/>
          </a:p>
        </p:txBody>
      </p:sp>
      <p:sp>
        <p:nvSpPr>
          <p:cNvPr id="11" name="Shape 2005"/>
          <p:cNvSpPr txBox="1">
            <a:spLocks/>
          </p:cNvSpPr>
          <p:nvPr/>
        </p:nvSpPr>
        <p:spPr>
          <a:xfrm>
            <a:off x="457200" y="3429000"/>
            <a:ext cx="8229600" cy="933680"/>
          </a:xfrm>
          <a:prstGeom prst="rect">
            <a:avLst/>
          </a:prstGeom>
        </p:spPr>
        <p:txBody>
          <a:bodyPr vert="horz" lIns="91425" tIns="91425" rIns="91425" bIns="91425" rtlCol="0" anchor="t" anchorCtr="0">
            <a:noAutofit/>
          </a:bodyPr>
          <a:lstStyle>
            <a:lvl1pPr marL="228600" indent="-22860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0"/>
              </a:spcBef>
              <a:buFont typeface="Arial" panose="020B0604020202020204" pitchFamily="34" charset="0"/>
              <a:buChar char="•"/>
              <a:defRPr sz="1800" kern="1200">
                <a:solidFill>
                  <a:schemeClr val="tx1"/>
                </a:solidFill>
                <a:latin typeface="+mn-lt"/>
                <a:ea typeface="+mn-ea"/>
                <a:cs typeface="+mn-cs"/>
              </a:defRPr>
            </a:lvl9pPr>
          </a:lstStyle>
          <a:p>
            <a:pPr>
              <a:buNone/>
            </a:pPr>
            <a:r>
              <a:rPr lang="en" dirty="0" smtClean="0">
                <a:solidFill>
                  <a:srgbClr val="CC0000"/>
                </a:solidFill>
              </a:rPr>
              <a:t>✘ </a:t>
            </a:r>
            <a:r>
              <a:rPr lang="en" dirty="0" smtClean="0"/>
              <a:t>In next appointment, doctor can’t know patient following treatment.</a:t>
            </a:r>
          </a:p>
          <a:p>
            <a:pPr>
              <a:buFont typeface="Arial" panose="020B0604020202020204" pitchFamily="34" charset="0"/>
              <a:buNone/>
            </a:pPr>
            <a:endParaRPr lang="en" dirty="0"/>
          </a:p>
        </p:txBody>
      </p:sp>
    </p:spTree>
    <p:extLst>
      <p:ext uri="{BB962C8B-B14F-4D97-AF65-F5344CB8AC3E}">
        <p14:creationId xmlns:p14="http://schemas.microsoft.com/office/powerpoint/2010/main" val="365893859"/>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Conclude</a:t>
            </a:r>
            <a:endParaRPr lang="en" b="1" dirty="0">
              <a:solidFill>
                <a:srgbClr val="00B050"/>
              </a:solidFill>
              <a:latin typeface="+mn-lt"/>
            </a:endParaRPr>
          </a:p>
        </p:txBody>
      </p:sp>
      <p:graphicFrame>
        <p:nvGraphicFramePr>
          <p:cNvPr id="3" name="Table 2"/>
          <p:cNvGraphicFramePr>
            <a:graphicFrameLocks noGrp="1"/>
          </p:cNvGraphicFramePr>
          <p:nvPr>
            <p:extLst>
              <p:ext uri="{D42A27DB-BD31-4B8C-83A1-F6EECF244321}">
                <p14:modId xmlns:p14="http://schemas.microsoft.com/office/powerpoint/2010/main" val="1682903437"/>
              </p:ext>
            </p:extLst>
          </p:nvPr>
        </p:nvGraphicFramePr>
        <p:xfrm>
          <a:off x="-1" y="1473200"/>
          <a:ext cx="9067801" cy="5080000"/>
        </p:xfrm>
        <a:graphic>
          <a:graphicData uri="http://schemas.openxmlformats.org/drawingml/2006/table">
            <a:tbl>
              <a:tblPr firstRow="1" bandRow="1">
                <a:tableStyleId>{5C22544A-7EE6-4342-B048-85BDC9FD1C3A}</a:tableStyleId>
              </a:tblPr>
              <a:tblGrid>
                <a:gridCol w="1583768"/>
                <a:gridCol w="3608688"/>
                <a:gridCol w="3875345"/>
              </a:tblGrid>
              <a:tr h="785882">
                <a:tc>
                  <a:txBody>
                    <a:bodyPr/>
                    <a:lstStyle/>
                    <a:p>
                      <a:endParaRPr lang="vi-VN"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sz="2000" b="1" dirty="0" smtClean="0"/>
                        <a:t>Ho Chi Minh Traditional Medical Hospital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sz="2000" b="1" dirty="0" smtClean="0"/>
                        <a:t>Ho Chi Minh Nutrition Center</a:t>
                      </a:r>
                    </a:p>
                    <a:p>
                      <a:endParaRPr lang="vi-VN" sz="2000" dirty="0"/>
                    </a:p>
                  </a:txBody>
                  <a:tcPr/>
                </a:tc>
              </a:tr>
              <a:tr h="1483847">
                <a:tc>
                  <a:txBody>
                    <a:bodyPr/>
                    <a:lstStyle/>
                    <a:p>
                      <a:r>
                        <a:rPr lang="en-US" sz="2000" dirty="0" smtClean="0"/>
                        <a:t>Advantage</a:t>
                      </a:r>
                      <a:endParaRPr lang="vi-VN" sz="2000" dirty="0"/>
                    </a:p>
                  </a:txBody>
                  <a:tcPr/>
                </a:tc>
                <a:tc>
                  <a:txBody>
                    <a:bodyPr/>
                    <a:lstStyle/>
                    <a:p>
                      <a:r>
                        <a:rPr lang="en-US" sz="2000" dirty="0" smtClean="0"/>
                        <a:t>Medical procedures is easy</a:t>
                      </a:r>
                      <a:endParaRPr lang="vi-VN" sz="2000" dirty="0"/>
                    </a:p>
                  </a:txBody>
                  <a:tcPr/>
                </a:tc>
                <a:tc>
                  <a:txBody>
                    <a:bodyPr/>
                    <a:lstStyle/>
                    <a:p>
                      <a:r>
                        <a:rPr lang="en-US" sz="2000" dirty="0" smtClean="0"/>
                        <a:t> - Medical procedures</a:t>
                      </a:r>
                      <a:r>
                        <a:rPr lang="en-US" sz="2000" baseline="0" dirty="0" smtClean="0"/>
                        <a:t> is modern</a:t>
                      </a:r>
                    </a:p>
                    <a:p>
                      <a:r>
                        <a:rPr lang="en-US" sz="2000" dirty="0" smtClean="0"/>
                        <a:t> -</a:t>
                      </a:r>
                      <a:r>
                        <a:rPr lang="en-US" sz="2000" baseline="0" dirty="0" smtClean="0"/>
                        <a:t> Accurate diagnostic</a:t>
                      </a:r>
                      <a:endParaRPr lang="vi-VN" sz="2000" dirty="0"/>
                    </a:p>
                  </a:txBody>
                  <a:tcPr/>
                </a:tc>
              </a:tr>
              <a:tr h="2810271">
                <a:tc>
                  <a:txBody>
                    <a:bodyPr/>
                    <a:lstStyle/>
                    <a:p>
                      <a:r>
                        <a:rPr lang="en-US" sz="2000" dirty="0" smtClean="0"/>
                        <a:t>Disadvantage</a:t>
                      </a:r>
                      <a:endParaRPr lang="vi-VN" sz="2000" dirty="0"/>
                    </a:p>
                  </a:txBody>
                  <a:tcPr/>
                </a:tc>
                <a:tc>
                  <a:txBody>
                    <a:bodyPr/>
                    <a:lstStyle/>
                    <a:p>
                      <a:r>
                        <a:rPr lang="en-US" sz="2000" dirty="0" smtClean="0"/>
                        <a:t> - Diagnostic easy</a:t>
                      </a:r>
                      <a:r>
                        <a:rPr lang="en-US" sz="2000" baseline="0" dirty="0" smtClean="0"/>
                        <a:t> to be wrong</a:t>
                      </a:r>
                    </a:p>
                    <a:p>
                      <a:r>
                        <a:rPr lang="en-US" sz="2000" baseline="0" dirty="0" smtClean="0"/>
                        <a:t> - No manage medical record</a:t>
                      </a:r>
                    </a:p>
                    <a:p>
                      <a:r>
                        <a:rPr lang="en-US" sz="2000" baseline="0" dirty="0" smtClean="0"/>
                        <a:t> - Does not support patient in treating</a:t>
                      </a:r>
                    </a:p>
                    <a:p>
                      <a:r>
                        <a:rPr lang="en-US" sz="2000" baseline="0" dirty="0" smtClean="0"/>
                        <a:t> - Does not support input data and  suggest doctor</a:t>
                      </a:r>
                      <a:endParaRPr lang="vi-VN" sz="2000" dirty="0"/>
                    </a:p>
                  </a:txBody>
                  <a:tcPr/>
                </a:tc>
                <a:tc>
                  <a:txBody>
                    <a:bodyPr/>
                    <a:lstStyle/>
                    <a:p>
                      <a:r>
                        <a:rPr lang="en-US" sz="2000" baseline="0" dirty="0" smtClean="0"/>
                        <a:t> - No manage medical record</a:t>
                      </a:r>
                    </a:p>
                    <a:p>
                      <a:r>
                        <a:rPr lang="en-US" sz="2000" baseline="0" dirty="0" smtClean="0"/>
                        <a:t> - Does not support patient in treating</a:t>
                      </a:r>
                    </a:p>
                    <a:p>
                      <a:r>
                        <a:rPr lang="en-US" sz="2000" baseline="0" dirty="0" smtClean="0"/>
                        <a:t> - Does not support input data and  suggest doctor</a:t>
                      </a:r>
                      <a:endParaRPr lang="vi-VN" sz="2000" dirty="0"/>
                    </a:p>
                  </a:txBody>
                  <a:tcPr/>
                </a:tc>
              </a:tr>
            </a:tbl>
          </a:graphicData>
        </a:graphic>
      </p:graphicFrame>
    </p:spTree>
    <p:extLst>
      <p:ext uri="{BB962C8B-B14F-4D97-AF65-F5344CB8AC3E}">
        <p14:creationId xmlns:p14="http://schemas.microsoft.com/office/powerpoint/2010/main" val="517439067"/>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Wristband</a:t>
            </a:r>
            <a:endParaRPr lang="en" b="1" dirty="0">
              <a:solidFill>
                <a:srgbClr val="00B050"/>
              </a:solidFill>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57624"/>
            <a:ext cx="3810000" cy="21431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2187" y="3758811"/>
            <a:ext cx="4161333" cy="2340750"/>
          </a:xfrm>
          <a:prstGeom prst="rect">
            <a:avLst/>
          </a:prstGeom>
        </p:spPr>
      </p:pic>
      <p:sp>
        <p:nvSpPr>
          <p:cNvPr id="5" name="TextBox 4"/>
          <p:cNvSpPr txBox="1"/>
          <p:nvPr/>
        </p:nvSpPr>
        <p:spPr>
          <a:xfrm>
            <a:off x="990600" y="3278088"/>
            <a:ext cx="2034531" cy="400110"/>
          </a:xfrm>
          <a:prstGeom prst="rect">
            <a:avLst/>
          </a:prstGeom>
          <a:noFill/>
        </p:spPr>
        <p:txBody>
          <a:bodyPr wrap="none" rtlCol="0">
            <a:spAutoFit/>
          </a:bodyPr>
          <a:lstStyle/>
          <a:p>
            <a:r>
              <a:rPr lang="en-US" sz="2000" dirty="0" smtClean="0"/>
              <a:t>Number Of Step</a:t>
            </a:r>
            <a:endParaRPr lang="vi-VN" sz="2000" dirty="0"/>
          </a:p>
        </p:txBody>
      </p:sp>
      <p:sp>
        <p:nvSpPr>
          <p:cNvPr id="6" name="TextBox 5"/>
          <p:cNvSpPr txBox="1"/>
          <p:nvPr/>
        </p:nvSpPr>
        <p:spPr>
          <a:xfrm>
            <a:off x="6469237" y="3262699"/>
            <a:ext cx="1127232" cy="400110"/>
          </a:xfrm>
          <a:prstGeom prst="rect">
            <a:avLst/>
          </a:prstGeom>
          <a:noFill/>
        </p:spPr>
        <p:txBody>
          <a:bodyPr wrap="none" rtlCol="0">
            <a:spAutoFit/>
          </a:bodyPr>
          <a:lstStyle/>
          <a:p>
            <a:r>
              <a:rPr lang="en-US" sz="2000" dirty="0" smtClean="0"/>
              <a:t>Calories</a:t>
            </a:r>
            <a:endParaRPr lang="vi-VN" sz="2000" dirty="0"/>
          </a:p>
        </p:txBody>
      </p:sp>
      <p:sp>
        <p:nvSpPr>
          <p:cNvPr id="9" name="TextBox 8"/>
          <p:cNvSpPr txBox="1"/>
          <p:nvPr/>
        </p:nvSpPr>
        <p:spPr>
          <a:xfrm>
            <a:off x="2287808" y="1676400"/>
            <a:ext cx="4745210" cy="1323439"/>
          </a:xfrm>
          <a:prstGeom prst="rect">
            <a:avLst/>
          </a:prstGeom>
          <a:noFill/>
        </p:spPr>
        <p:txBody>
          <a:bodyPr wrap="none" rtlCol="0">
            <a:spAutoFit/>
          </a:bodyPr>
          <a:lstStyle/>
          <a:p>
            <a:r>
              <a:rPr lang="en-US" sz="2000" b="1" dirty="0" smtClean="0"/>
              <a:t>Device name</a:t>
            </a:r>
            <a:r>
              <a:rPr lang="en-US" sz="2000" dirty="0" smtClean="0"/>
              <a:t>: Wristband TW64</a:t>
            </a:r>
          </a:p>
          <a:p>
            <a:r>
              <a:rPr lang="en-US" sz="2000" b="1" dirty="0" smtClean="0"/>
              <a:t>Hardware</a:t>
            </a:r>
            <a:r>
              <a:rPr lang="en-US" sz="2000" dirty="0" smtClean="0"/>
              <a:t>: Bluetooth 4.0</a:t>
            </a:r>
          </a:p>
          <a:p>
            <a:r>
              <a:rPr lang="en-US" sz="2000" b="1" dirty="0" smtClean="0"/>
              <a:t>Memory</a:t>
            </a:r>
            <a:r>
              <a:rPr lang="en-US" sz="2000" dirty="0" smtClean="0"/>
              <a:t>: 64KB</a:t>
            </a:r>
          </a:p>
          <a:p>
            <a:r>
              <a:rPr lang="en-US" sz="2000" b="1" dirty="0" smtClean="0"/>
              <a:t>Bluetooth Connection</a:t>
            </a:r>
            <a:r>
              <a:rPr lang="en-US" sz="2000" dirty="0" smtClean="0"/>
              <a:t>: BLE Supported</a:t>
            </a:r>
            <a:endParaRPr lang="vi-VN" sz="2000" dirty="0"/>
          </a:p>
        </p:txBody>
      </p:sp>
    </p:spTree>
    <p:extLst>
      <p:ext uri="{BB962C8B-B14F-4D97-AF65-F5344CB8AC3E}">
        <p14:creationId xmlns:p14="http://schemas.microsoft.com/office/powerpoint/2010/main" val="744558788"/>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spTree>
    <p:extLst>
      <p:ext uri="{BB962C8B-B14F-4D97-AF65-F5344CB8AC3E}">
        <p14:creationId xmlns:p14="http://schemas.microsoft.com/office/powerpoint/2010/main" val="4202910695"/>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39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1026" name="Picture 2" descr="https://documents.lucidchart.com/documents/11c01d4a-cd2d-402a-8289-4138dbed1e48/pages/0_0?a=492&amp;x=50&amp;y=65&amp;w=1100&amp;h=770&amp;store=1&amp;accept=image%2F*&amp;auth=LCA%2014bc0daea01f2cecd4cfa740131db403e32733d3-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503513"/>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026" name="Picture 2" descr="https://documents.lucidchart.com/documents/da8ed6fb-f8f6-47be-bab8-d6c441cf30e2/pages/0_0?a=613&amp;x=5&amp;y=75&amp;w=1210&amp;h=550&amp;store=1&amp;accept=image%2F*&amp;auth=LCA%207653f034f05ab9918b9fbf07c97ca4b508d7e03d-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5837"/>
            <a:ext cx="9105490" cy="414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documents.lucidchart.com/documents/da8ed6fb-f8f6-47be-bab8-d6c441cf30e2/pages/0_0?a=1103&amp;x=272&amp;y=94&amp;w=176&amp;h=132&amp;store=1&amp;accept=image%2F*&amp;auth=LCA%20b0dd4d3f0d738d6bd2608af99d5f88de75b84639-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7424" y="1787161"/>
            <a:ext cx="1309669" cy="982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9433"/>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40</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8194" name="Picture 2" descr="https://documents.lucidchart.com/documents/11c01d4a-cd2d-402a-8289-4138dbed1e48/pages/0_0?a=494&amp;x=50&amp;y=65&amp;w=1100&amp;h=770&amp;store=1&amp;accept=image%2F*&amp;auth=LCA%209cd023261d0c69e2f8b56c09653c7be6a672bec5-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426469"/>
      </p:ext>
    </p:extLst>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41</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7172" name="Picture 4" descr="https://documents.lucidchart.com/documents/11c01d4a-cd2d-402a-8289-4138dbed1e48/pages/0_0?a=496&amp;x=50&amp;y=65&amp;w=1100&amp;h=770&amp;store=1&amp;accept=image%2F*&amp;auth=LCA%2034f6f1d7a81046173d4c91dfce53bbfc46e8c099-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99630"/>
      </p:ext>
    </p:extLst>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42</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6146" name="Picture 2" descr="https://documents.lucidchart.com/documents/11c01d4a-cd2d-402a-8289-4138dbed1e48/pages/0_0?a=498&amp;x=50&amp;y=65&amp;w=1100&amp;h=770&amp;store=1&amp;accept=image%2F*&amp;auth=LCA%207a3a3995569d07021febee49b860f517b8e8fa74-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62449"/>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43</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5122" name="Picture 2" descr="https://documents.lucidchart.com/documents/11c01d4a-cd2d-402a-8289-4138dbed1e48/pages/0_0?a=500&amp;x=50&amp;y=65&amp;w=1100&amp;h=770&amp;store=1&amp;accept=image%2F*&amp;auth=LCA%20bdbb5231b3cb354e746e6b07993a25a3ce6c3bcc-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701466"/>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44</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4098" name="Picture 2" descr="https://documents.lucidchart.com/documents/11c01d4a-cd2d-402a-8289-4138dbed1e48/pages/0_0?a=503&amp;x=50&amp;y=65&amp;w=1100&amp;h=770&amp;store=1&amp;accept=image%2F*&amp;auth=LCA%20b32caa22c30bb1f8dcff96c575a3caa540d33e01-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210862"/>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3074" name="Picture 2" descr="https://documents.lucidchart.com/documents/11c01d4a-cd2d-402a-8289-4138dbed1e48/pages/0_0?a=506&amp;x=50&amp;y=65&amp;w=1100&amp;h=770&amp;store=1&amp;accept=image%2F*&amp;auth=LCA%20550715de2e0ffc7576d0150fcda86c38d602396e-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283595"/>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46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 b="1" dirty="0" smtClean="0">
                <a:solidFill>
                  <a:srgbClr val="00B050"/>
                </a:solidFill>
                <a:latin typeface="+mn-lt"/>
              </a:rPr>
              <a:t>Solution</a:t>
            </a:r>
            <a:endParaRPr lang="en" b="1" dirty="0">
              <a:solidFill>
                <a:srgbClr val="00B050"/>
              </a:solidFill>
              <a:latin typeface="+mn-lt"/>
            </a:endParaRPr>
          </a:p>
        </p:txBody>
      </p:sp>
      <p:pic>
        <p:nvPicPr>
          <p:cNvPr id="2050" name="Picture 2" descr="https://documents.lucidchart.com/documents/11c01d4a-cd2d-402a-8289-4138dbed1e48/pages/0_0?a=508&amp;x=50&amp;y=65&amp;w=1100&amp;h=770&amp;store=1&amp;accept=image%2F*&amp;auth=LCA%208db07ffbd914570f19b162938946e4deb4a5bf10-ts%3D14497715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200839"/>
            <a:ext cx="7858125"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21650"/>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2" name="Title 1"/>
          <p:cNvSpPr>
            <a:spLocks noGrp="1"/>
          </p:cNvSpPr>
          <p:nvPr>
            <p:ph type="title"/>
          </p:nvPr>
        </p:nvSpPr>
        <p:spPr>
          <a:xfrm>
            <a:off x="1295400" y="0"/>
            <a:ext cx="8229600" cy="1143000"/>
          </a:xfrm>
        </p:spPr>
        <p:txBody>
          <a:bodyPr/>
          <a:lstStyle/>
          <a:p>
            <a:r>
              <a:rPr lang="en-US" b="1" dirty="0"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10925399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3" name="Content Placeholder 2"/>
          <p:cNvSpPr>
            <a:spLocks noGrp="1"/>
          </p:cNvSpPr>
          <p:nvPr>
            <p:ph idx="1"/>
          </p:nvPr>
        </p:nvSpPr>
        <p:spPr>
          <a:xfrm>
            <a:off x="457200" y="1600201"/>
            <a:ext cx="8229600" cy="685800"/>
          </a:xfrm>
        </p:spPr>
        <p:txBody>
          <a:bodyPr/>
          <a:lstStyle/>
          <a:p>
            <a:r>
              <a:rPr lang="en-US" dirty="0" smtClean="0"/>
              <a:t>Manage medical record</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362200"/>
            <a:ext cx="914400" cy="9144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 y="3753286"/>
            <a:ext cx="2438095" cy="2438095"/>
          </a:xfrm>
          <a:prstGeom prst="rect">
            <a:avLst/>
          </a:prstGeom>
        </p:spPr>
      </p:pic>
      <p:cxnSp>
        <p:nvCxnSpPr>
          <p:cNvPr id="8" name="Straight Arrow Connector 7"/>
          <p:cNvCxnSpPr>
            <a:stCxn id="6" idx="3"/>
            <a:endCxn id="5" idx="1"/>
          </p:cNvCxnSpPr>
          <p:nvPr/>
        </p:nvCxnSpPr>
        <p:spPr>
          <a:xfrm flipV="1">
            <a:off x="3123895" y="4949588"/>
            <a:ext cx="2214654" cy="227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295629" y="4534174"/>
            <a:ext cx="1983748" cy="369332"/>
          </a:xfrm>
          <a:prstGeom prst="rect">
            <a:avLst/>
          </a:prstGeom>
          <a:noFill/>
        </p:spPr>
        <p:txBody>
          <a:bodyPr wrap="none" rtlCol="0">
            <a:spAutoFit/>
          </a:bodyPr>
          <a:lstStyle/>
          <a:p>
            <a:r>
              <a:rPr lang="en-US" dirty="0" err="1" smtClean="0"/>
              <a:t>Nguyễn</a:t>
            </a:r>
            <a:r>
              <a:rPr lang="en-US" dirty="0" smtClean="0"/>
              <a:t> </a:t>
            </a:r>
            <a:r>
              <a:rPr lang="en-US" dirty="0" err="1" smtClean="0"/>
              <a:t>Trung</a:t>
            </a:r>
            <a:r>
              <a:rPr lang="en-US" dirty="0" smtClean="0"/>
              <a:t> Nam</a:t>
            </a:r>
            <a:endParaRPr lang="vi-VN" dirty="0"/>
          </a:p>
        </p:txBody>
      </p:sp>
      <p:cxnSp>
        <p:nvCxnSpPr>
          <p:cNvPr id="14" name="Straight Arrow Connector 13"/>
          <p:cNvCxnSpPr/>
          <p:nvPr/>
        </p:nvCxnSpPr>
        <p:spPr>
          <a:xfrm flipV="1">
            <a:off x="7010400" y="3429000"/>
            <a:ext cx="3048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162800" y="3505200"/>
            <a:ext cx="381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9484" y="2861018"/>
            <a:ext cx="538162" cy="538162"/>
          </a:xfrm>
          <a:prstGeom prst="rect">
            <a:avLst/>
          </a:prstGeom>
        </p:spPr>
      </p:pic>
      <p:pic>
        <p:nvPicPr>
          <p:cNvPr id="1026" name="Picture 2" descr="C:\Program Files (x86)\Microsoft Office\MEDIA\OFFICE14\Bullets\BD21301_.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3308" y="2986087"/>
            <a:ext cx="290513" cy="290513"/>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txBox="1">
            <a:spLocks/>
          </p:cNvSpPr>
          <p:nvPr/>
        </p:nvSpPr>
        <p:spPr>
          <a:xfrm>
            <a:off x="1295400"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smtClean="0">
                <a:solidFill>
                  <a:srgbClr val="00B050"/>
                </a:solidFill>
              </a:rPr>
              <a:t>Advantage</a:t>
            </a:r>
            <a:endParaRPr lang="vi-VN" b="1" dirty="0">
              <a:solidFill>
                <a:srgbClr val="00B050"/>
              </a:solidFill>
            </a:endParaRPr>
          </a:p>
        </p:txBody>
      </p:sp>
    </p:spTree>
    <p:extLst>
      <p:ext uri="{BB962C8B-B14F-4D97-AF65-F5344CB8AC3E}">
        <p14:creationId xmlns:p14="http://schemas.microsoft.com/office/powerpoint/2010/main" val="37415515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smtClean="0"/>
              <a:t>Tracking patient’s practice data</a:t>
            </a:r>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41657783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5</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2050" name="Picture 2" descr="https://documents.lucidchart.com/documents/da8ed6fb-f8f6-47be-bab8-d6c441cf30e2/pages/0_0?a=615&amp;x=5&amp;y=75&amp;w=1210&amp;h=550&amp;store=1&amp;accept=image%2F*&amp;auth=LCA%204f43b98ab27de9e4420b9a33206995edb43a4f3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449248" y="4360848"/>
            <a:ext cx="2946400" cy="2047904"/>
          </a:xfrm>
          <a:prstGeom prst="rect">
            <a:avLst/>
          </a:prstGeom>
        </p:spPr>
      </p:pic>
    </p:spTree>
    <p:extLst>
      <p:ext uri="{BB962C8B-B14F-4D97-AF65-F5344CB8AC3E}">
        <p14:creationId xmlns:p14="http://schemas.microsoft.com/office/powerpoint/2010/main" val="2803433644"/>
      </p:ext>
    </p:extLst>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Advantage</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normAutofit fontScale="92500" lnSpcReduction="20000"/>
          </a:bodyPr>
          <a:lstStyle/>
          <a:p>
            <a:r>
              <a:rPr lang="en-US" dirty="0" smtClean="0"/>
              <a:t>Support doctor make food ingredient, prescription.</a:t>
            </a:r>
            <a:endParaRPr lang="vi-V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9400" y="2590800"/>
            <a:ext cx="3962400" cy="3962400"/>
          </a:xfrm>
          <a:prstGeom prst="rect">
            <a:avLst/>
          </a:prstGeom>
        </p:spPr>
      </p:pic>
    </p:spTree>
    <p:extLst>
      <p:ext uri="{BB962C8B-B14F-4D97-AF65-F5344CB8AC3E}">
        <p14:creationId xmlns:p14="http://schemas.microsoft.com/office/powerpoint/2010/main" val="2059378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Tree>
    <p:extLst>
      <p:ext uri="{BB962C8B-B14F-4D97-AF65-F5344CB8AC3E}">
        <p14:creationId xmlns:p14="http://schemas.microsoft.com/office/powerpoint/2010/main" val="796094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smtClean="0"/>
              <a:t>Register examination</a:t>
            </a:r>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2312" y="2557462"/>
            <a:ext cx="2619375" cy="1743075"/>
          </a:xfrm>
          <a:prstGeom prst="rect">
            <a:avLst/>
          </a:prstGeom>
        </p:spPr>
      </p:pic>
    </p:spTree>
    <p:extLst>
      <p:ext uri="{BB962C8B-B14F-4D97-AF65-F5344CB8AC3E}">
        <p14:creationId xmlns:p14="http://schemas.microsoft.com/office/powerpoint/2010/main" val="23900772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food </a:t>
            </a:r>
            <a:r>
              <a:rPr lang="en-US" dirty="0" smtClean="0"/>
              <a:t>ingredient</a:t>
            </a:r>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572000" cy="3213100"/>
          </a:xfrm>
          <a:prstGeom prst="rect">
            <a:avLst/>
          </a:prstGeom>
        </p:spPr>
      </p:pic>
    </p:spTree>
    <p:extLst>
      <p:ext uri="{BB962C8B-B14F-4D97-AF65-F5344CB8AC3E}">
        <p14:creationId xmlns:p14="http://schemas.microsoft.com/office/powerpoint/2010/main" val="4356900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Suggest treatment</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9077" y="2057400"/>
            <a:ext cx="2993180" cy="3200400"/>
          </a:xfrm>
          <a:prstGeom prst="rect">
            <a:avLst/>
          </a:prstGeom>
        </p:spPr>
      </p:pic>
    </p:spTree>
    <p:extLst>
      <p:ext uri="{BB962C8B-B14F-4D97-AF65-F5344CB8AC3E}">
        <p14:creationId xmlns:p14="http://schemas.microsoft.com/office/powerpoint/2010/main" val="38657030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0"/>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Make prescription</a:t>
            </a:r>
          </a:p>
          <a:p>
            <a:endParaRPr lang="en-US" dirty="0" smtClean="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2362200"/>
            <a:ext cx="2895600" cy="3860800"/>
          </a:xfrm>
          <a:prstGeom prst="rect">
            <a:avLst/>
          </a:prstGeom>
        </p:spPr>
      </p:pic>
    </p:spTree>
    <p:extLst>
      <p:ext uri="{BB962C8B-B14F-4D97-AF65-F5344CB8AC3E}">
        <p14:creationId xmlns:p14="http://schemas.microsoft.com/office/powerpoint/2010/main" val="8001425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a:xfrm>
            <a:off x="457200" y="1600201"/>
            <a:ext cx="8229600" cy="838200"/>
          </a:xfrm>
        </p:spPr>
        <p:txBody>
          <a:bodyPr/>
          <a:lstStyle/>
          <a:p>
            <a:r>
              <a:rPr lang="en-US" dirty="0"/>
              <a:t>Remind patient in treating</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886200"/>
            <a:ext cx="2162908" cy="216290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7227" y="2913166"/>
            <a:ext cx="1517650" cy="8112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973" y="2631738"/>
            <a:ext cx="1092628" cy="109262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8800" y="2773698"/>
            <a:ext cx="1267557" cy="950668"/>
          </a:xfrm>
          <a:prstGeom prst="rect">
            <a:avLst/>
          </a:prstGeom>
        </p:spPr>
      </p:pic>
    </p:spTree>
    <p:extLst>
      <p:ext uri="{BB962C8B-B14F-4D97-AF65-F5344CB8AC3E}">
        <p14:creationId xmlns:p14="http://schemas.microsoft.com/office/powerpoint/2010/main" val="33454700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Main Function</a:t>
            </a:r>
            <a:endParaRPr lang="vi-VN" b="1" dirty="0">
              <a:solidFill>
                <a:srgbClr val="00B050"/>
              </a:solidFill>
            </a:endParaRPr>
          </a:p>
        </p:txBody>
      </p:sp>
      <p:sp>
        <p:nvSpPr>
          <p:cNvPr id="3" name="Content Placeholder 2"/>
          <p:cNvSpPr>
            <a:spLocks noGrp="1"/>
          </p:cNvSpPr>
          <p:nvPr>
            <p:ph idx="1"/>
          </p:nvPr>
        </p:nvSpPr>
        <p:spPr/>
        <p:txBody>
          <a:bodyPr/>
          <a:lstStyle/>
          <a:p>
            <a:r>
              <a:rPr lang="en-US" dirty="0"/>
              <a:t>Get patient’s practice data</a:t>
            </a:r>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234" y="2785972"/>
            <a:ext cx="2905531" cy="1286055"/>
          </a:xfrm>
          <a:prstGeom prst="rect">
            <a:avLst/>
          </a:prstGeom>
        </p:spPr>
      </p:pic>
    </p:spTree>
    <p:extLst>
      <p:ext uri="{BB962C8B-B14F-4D97-AF65-F5344CB8AC3E}">
        <p14:creationId xmlns:p14="http://schemas.microsoft.com/office/powerpoint/2010/main" val="134955044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Tree>
    <p:extLst>
      <p:ext uri="{BB962C8B-B14F-4D97-AF65-F5344CB8AC3E}">
        <p14:creationId xmlns:p14="http://schemas.microsoft.com/office/powerpoint/2010/main" val="29434543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0"/>
            <a:ext cx="8229600" cy="2590800"/>
          </a:xfrm>
        </p:spPr>
        <p:txBody>
          <a:bodyPr>
            <a:normAutofit/>
          </a:bodyPr>
          <a:lstStyle/>
          <a:p>
            <a:r>
              <a:rPr lang="en-US" dirty="0" smtClean="0"/>
              <a:t>Standard regimen has been provided by Dr. Nguyen Van </a:t>
            </a:r>
            <a:r>
              <a:rPr lang="en-US" dirty="0" err="1" smtClean="0"/>
              <a:t>Phuc</a:t>
            </a:r>
            <a:endParaRPr lang="en-US" dirty="0" smtClean="0"/>
          </a:p>
          <a:p>
            <a:endParaRPr lang="vi-VN" dirty="0"/>
          </a:p>
        </p:txBody>
      </p:sp>
    </p:spTree>
    <p:extLst>
      <p:ext uri="{BB962C8B-B14F-4D97-AF65-F5344CB8AC3E}">
        <p14:creationId xmlns:p14="http://schemas.microsoft.com/office/powerpoint/2010/main" val="17873901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6</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3074" name="Picture 2" descr="https://documents.lucidchart.com/documents/da8ed6fb-f8f6-47be-bab8-d6c441cf30e2/pages/0_0?a=617&amp;x=5&amp;y=75&amp;w=1210&amp;h=550&amp;store=1&amp;accept=image%2F*&amp;auth=LCA%207de91ec4c8a4f44b9c57ff340ab8563e4aa47b4c-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8"/>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61261"/>
      </p:ext>
    </p:extLst>
  </p:cSld>
  <p:clrMapOvr>
    <a:masterClrMapping/>
  </p:clrMapOvr>
  <p:transition spd="slow">
    <p:cu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685800"/>
          </a:xfrm>
        </p:spPr>
        <p:txBody>
          <a:bodyPr/>
          <a:lstStyle/>
          <a:p>
            <a:r>
              <a:rPr lang="en-US" dirty="0" smtClean="0"/>
              <a:t>Treating with patient 20 – 60 ages.</a:t>
            </a:r>
          </a:p>
          <a:p>
            <a:endParaRPr lang="vi-VN"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743199"/>
            <a:ext cx="2142857" cy="214285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00" y="2743199"/>
            <a:ext cx="2143125" cy="2143125"/>
          </a:xfrm>
          <a:prstGeom prst="rect">
            <a:avLst/>
          </a:prstGeom>
        </p:spPr>
      </p:pic>
    </p:spTree>
    <p:extLst>
      <p:ext uri="{BB962C8B-B14F-4D97-AF65-F5344CB8AC3E}">
        <p14:creationId xmlns:p14="http://schemas.microsoft.com/office/powerpoint/2010/main" val="411586469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11" y="1"/>
            <a:ext cx="9144000" cy="6858000"/>
          </a:xfrm>
          <a:prstGeom prst="rect">
            <a:avLst/>
          </a:prstGeom>
        </p:spPr>
      </p:pic>
      <p:sp>
        <p:nvSpPr>
          <p:cNvPr id="2" name="Title 1"/>
          <p:cNvSpPr>
            <a:spLocks noGrp="1"/>
          </p:cNvSpPr>
          <p:nvPr>
            <p:ph type="title"/>
          </p:nvPr>
        </p:nvSpPr>
        <p:spPr/>
        <p:txBody>
          <a:bodyPr/>
          <a:lstStyle/>
          <a:p>
            <a:r>
              <a:rPr lang="en-US" b="1" dirty="0" smtClean="0">
                <a:solidFill>
                  <a:srgbClr val="00B050"/>
                </a:solidFill>
              </a:rPr>
              <a:t>Scope of System</a:t>
            </a:r>
            <a:endParaRPr lang="vi-VN" b="1" dirty="0">
              <a:solidFill>
                <a:srgbClr val="00B050"/>
              </a:solidFill>
            </a:endParaRPr>
          </a:p>
        </p:txBody>
      </p:sp>
      <p:sp>
        <p:nvSpPr>
          <p:cNvPr id="3" name="Content Placeholder 2"/>
          <p:cNvSpPr>
            <a:spLocks noGrp="1"/>
          </p:cNvSpPr>
          <p:nvPr>
            <p:ph idx="1"/>
          </p:nvPr>
        </p:nvSpPr>
        <p:spPr>
          <a:xfrm>
            <a:off x="457200" y="1600201"/>
            <a:ext cx="8229600" cy="1143000"/>
          </a:xfrm>
        </p:spPr>
        <p:txBody>
          <a:bodyPr/>
          <a:lstStyle/>
          <a:p>
            <a:r>
              <a:rPr lang="en-US" dirty="0"/>
              <a:t>System doesn’t support patient make appointment with doctor.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04" y="3421038"/>
            <a:ext cx="2438095" cy="243809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3382785"/>
            <a:ext cx="1819275" cy="2514600"/>
          </a:xfrm>
          <a:prstGeom prst="rect">
            <a:avLst/>
          </a:prstGeom>
        </p:spPr>
      </p:pic>
      <p:cxnSp>
        <p:nvCxnSpPr>
          <p:cNvPr id="7" name="Straight Arrow Connector 6"/>
          <p:cNvCxnSpPr>
            <a:stCxn id="4" idx="3"/>
            <a:endCxn id="5" idx="1"/>
          </p:cNvCxnSpPr>
          <p:nvPr/>
        </p:nvCxnSpPr>
        <p:spPr>
          <a:xfrm flipV="1">
            <a:off x="3366599" y="4640085"/>
            <a:ext cx="1738801"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366599" y="3962400"/>
            <a:ext cx="1552797" cy="369332"/>
          </a:xfrm>
          <a:prstGeom prst="rect">
            <a:avLst/>
          </a:prstGeom>
          <a:noFill/>
        </p:spPr>
        <p:txBody>
          <a:bodyPr wrap="none" rtlCol="0">
            <a:spAutoFit/>
          </a:bodyPr>
          <a:lstStyle/>
          <a:p>
            <a:r>
              <a:rPr lang="en-US" dirty="0" smtClean="0"/>
              <a:t>Setup meeting</a:t>
            </a:r>
            <a:endParaRPr lang="vi-VN" dirty="0"/>
          </a:p>
        </p:txBody>
      </p:sp>
      <p:cxnSp>
        <p:nvCxnSpPr>
          <p:cNvPr id="10" name="Straight Connector 9"/>
          <p:cNvCxnSpPr/>
          <p:nvPr/>
        </p:nvCxnSpPr>
        <p:spPr>
          <a:xfrm>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3657600" y="3962400"/>
            <a:ext cx="762000" cy="5334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6744684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62</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35466291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meet doctor.</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63</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0"/>
            <a:ext cx="2018354" cy="2358991"/>
          </a:xfrm>
          <a:prstGeom prst="rect">
            <a:avLst/>
          </a:prstGeom>
        </p:spPr>
      </p:pic>
      <p:sp>
        <p:nvSpPr>
          <p:cNvPr id="12" name="TextBox 11"/>
          <p:cNvSpPr txBox="1"/>
          <p:nvPr/>
        </p:nvSpPr>
        <p:spPr>
          <a:xfrm>
            <a:off x="6180367" y="5835704"/>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32065306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a:t> </a:t>
            </a:r>
            <a:r>
              <a:rPr lang="en-US" dirty="0" smtClean="0"/>
              <a:t>do treating at home with mobile application.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64</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Shape 161"/>
          <p:cNvGrpSpPr/>
          <p:nvPr/>
        </p:nvGrpSpPr>
        <p:grpSpPr>
          <a:xfrm>
            <a:off x="5229254" y="3364386"/>
            <a:ext cx="2835420" cy="2943542"/>
            <a:chOff x="2841325" y="2799900"/>
            <a:chExt cx="1788155" cy="1639500"/>
          </a:xfrm>
        </p:grpSpPr>
        <p:pic>
          <p:nvPicPr>
            <p:cNvPr id="13" name="Shape 162"/>
            <p:cNvPicPr preferRelativeResize="0"/>
            <p:nvPr/>
          </p:nvPicPr>
          <p:blipFill>
            <a:blip r:embed="rId5">
              <a:alphaModFix/>
            </a:blip>
            <a:stretch>
              <a:fillRect/>
            </a:stretch>
          </p:blipFill>
          <p:spPr>
            <a:xfrm>
              <a:off x="2841325" y="2799900"/>
              <a:ext cx="1788155" cy="1219199"/>
            </a:xfrm>
            <a:prstGeom prst="rect">
              <a:avLst/>
            </a:prstGeom>
            <a:noFill/>
            <a:ln>
              <a:noFill/>
            </a:ln>
          </p:spPr>
        </p:pic>
        <p:sp>
          <p:nvSpPr>
            <p:cNvPr id="15" name="Shape 163"/>
            <p:cNvSpPr txBox="1"/>
            <p:nvPr/>
          </p:nvSpPr>
          <p:spPr>
            <a:xfrm>
              <a:off x="2841400" y="4019100"/>
              <a:ext cx="1788000" cy="420300"/>
            </a:xfrm>
            <a:prstGeom prst="rect">
              <a:avLst/>
            </a:prstGeom>
            <a:noFill/>
            <a:ln>
              <a:noFill/>
            </a:ln>
          </p:spPr>
          <p:txBody>
            <a:bodyPr lIns="91425" tIns="91425" rIns="91425" bIns="91425" anchor="t" anchorCtr="0">
              <a:noAutofit/>
            </a:bodyPr>
            <a:lstStyle/>
            <a:p>
              <a:pPr lvl="0" algn="ctr" rtl="0">
                <a:spcBef>
                  <a:spcPts val="0"/>
                </a:spcBef>
                <a:buNone/>
              </a:pPr>
              <a:r>
                <a:rPr lang="en" sz="1000" dirty="0" smtClean="0"/>
                <a:t>Patient </a:t>
              </a:r>
              <a:r>
                <a:rPr lang="en" sz="1000" dirty="0"/>
                <a:t>Application</a:t>
              </a:r>
            </a:p>
          </p:txBody>
        </p:sp>
      </p:grpSp>
    </p:spTree>
    <p:extLst>
      <p:ext uri="{BB962C8B-B14F-4D97-AF65-F5344CB8AC3E}">
        <p14:creationId xmlns:p14="http://schemas.microsoft.com/office/powerpoint/2010/main" val="7842394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Scenario: </a:t>
            </a:r>
            <a:r>
              <a:rPr lang="en-US" dirty="0" smtClean="0"/>
              <a:t>Patient </a:t>
            </a:r>
            <a:r>
              <a:rPr lang="en-US" dirty="0" err="1" smtClean="0"/>
              <a:t>Quy</a:t>
            </a:r>
            <a:r>
              <a:rPr lang="en-US" dirty="0" smtClean="0"/>
              <a:t> goes to hospital for registering medical examination at next appointment.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65</a:t>
            </a:fld>
            <a:endParaRPr lang="en"/>
          </a:p>
        </p:txBody>
      </p:sp>
      <p:sp>
        <p:nvSpPr>
          <p:cNvPr id="7" name="Title 6"/>
          <p:cNvSpPr>
            <a:spLocks noGrp="1"/>
          </p:cNvSpPr>
          <p:nvPr>
            <p:ph type="title"/>
          </p:nvPr>
        </p:nvSpPr>
        <p:spPr/>
        <p:txBody>
          <a:bodyPr/>
          <a:lstStyle/>
          <a:p>
            <a:endParaRPr lang="en-US" dirty="0"/>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762000" y="5718313"/>
            <a:ext cx="981359" cy="584775"/>
          </a:xfrm>
          <a:prstGeom prst="rect">
            <a:avLst/>
          </a:prstGeom>
          <a:noFill/>
        </p:spPr>
        <p:txBody>
          <a:bodyPr wrap="none" rtlCol="0">
            <a:spAutoFit/>
          </a:bodyPr>
          <a:lstStyle/>
          <a:p>
            <a:r>
              <a:rPr lang="en-US" sz="3200" b="1" dirty="0" err="1" smtClean="0"/>
              <a:t>Quy</a:t>
            </a:r>
            <a:endParaRPr lang="en-US" sz="3200" b="1"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3343110"/>
            <a:ext cx="2590800" cy="2590800"/>
          </a:xfrm>
          <a:prstGeom prst="rect">
            <a:avLst/>
          </a:prstGeom>
        </p:spPr>
      </p:pic>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27452" y="5786489"/>
            <a:ext cx="1800493" cy="584775"/>
          </a:xfrm>
          <a:prstGeom prst="rect">
            <a:avLst/>
          </a:prstGeom>
          <a:noFill/>
        </p:spPr>
        <p:txBody>
          <a:bodyPr wrap="none" rtlCol="0">
            <a:spAutoFit/>
          </a:bodyPr>
          <a:lstStyle/>
          <a:p>
            <a:r>
              <a:rPr lang="en-US" sz="3200" b="1" dirty="0" smtClean="0"/>
              <a:t>Hospital</a:t>
            </a:r>
            <a:endParaRPr lang="en-US" sz="3200" b="1" dirty="0"/>
          </a:p>
        </p:txBody>
      </p:sp>
    </p:spTree>
    <p:extLst>
      <p:ext uri="{BB962C8B-B14F-4D97-AF65-F5344CB8AC3E}">
        <p14:creationId xmlns:p14="http://schemas.microsoft.com/office/powerpoint/2010/main" val="38118012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Medical Record</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66</a:t>
            </a:fld>
            <a:endParaRPr lang="en"/>
          </a:p>
        </p:txBody>
      </p:sp>
    </p:spTree>
    <p:extLst>
      <p:ext uri="{BB962C8B-B14F-4D97-AF65-F5344CB8AC3E}">
        <p14:creationId xmlns:p14="http://schemas.microsoft.com/office/powerpoint/2010/main" val="1144298567"/>
      </p:ext>
    </p:extLst>
  </p:cSld>
  <p:clrMapOvr>
    <a:masterClrMapping/>
  </p:clrMapOvr>
  <p:transition spd="slow">
    <p:cu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67</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sp>
        <p:nvSpPr>
          <p:cNvPr id="14" name="Title 13"/>
          <p:cNvSpPr>
            <a:spLocks noGrp="1"/>
          </p:cNvSpPr>
          <p:nvPr>
            <p:ph type="title"/>
          </p:nvPr>
        </p:nvSpPr>
        <p:spPr/>
        <p:txBody>
          <a:bodyPr/>
          <a:lstStyle/>
          <a:p>
            <a:endParaRPr lang="en-US"/>
          </a:p>
        </p:txBody>
      </p:sp>
      <p:sp>
        <p:nvSpPr>
          <p:cNvPr id="15"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7378477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68</a:t>
            </a:fld>
            <a:endParaRPr lang="en"/>
          </a:p>
        </p:txBody>
      </p:sp>
      <p:sp>
        <p:nvSpPr>
          <p:cNvPr id="5" name="Shape 308"/>
          <p:cNvSpPr/>
          <p:nvPr/>
        </p:nvSpPr>
        <p:spPr>
          <a:xfrm>
            <a:off x="2598864" y="2513652"/>
            <a:ext cx="1461900" cy="48989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6" name="Shape 309"/>
          <p:cNvGrpSpPr/>
          <p:nvPr/>
        </p:nvGrpSpPr>
        <p:grpSpPr>
          <a:xfrm>
            <a:off x="4971806" y="2010448"/>
            <a:ext cx="1814399" cy="1383624"/>
            <a:chOff x="4336150" y="2394850"/>
            <a:chExt cx="1814399" cy="1383624"/>
          </a:xfrm>
        </p:grpSpPr>
        <p:sp>
          <p:nvSpPr>
            <p:cNvPr id="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StartTime</a:t>
              </a:r>
              <a:endParaRPr lang="en" dirty="0"/>
            </a:p>
            <a:p>
              <a:pPr rtl="0">
                <a:spcBef>
                  <a:spcPts val="0"/>
                </a:spcBef>
                <a:buNone/>
              </a:pPr>
              <a:r>
                <a:rPr lang="en" dirty="0" smtClean="0"/>
                <a:t>EndTime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grpSp>
        <p:nvGrpSpPr>
          <p:cNvPr id="9" name="Shape 309"/>
          <p:cNvGrpSpPr/>
          <p:nvPr/>
        </p:nvGrpSpPr>
        <p:grpSpPr>
          <a:xfrm>
            <a:off x="6883255" y="4949510"/>
            <a:ext cx="1814399" cy="1383624"/>
            <a:chOff x="4336150" y="2394850"/>
            <a:chExt cx="1814399" cy="1383624"/>
          </a:xfrm>
        </p:grpSpPr>
        <p:sp>
          <p:nvSpPr>
            <p:cNvPr id="10"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AppointmentDate</a:t>
              </a:r>
              <a:endParaRPr lang="en" dirty="0"/>
            </a:p>
            <a:p>
              <a:pPr rtl="0">
                <a:spcBef>
                  <a:spcPts val="0"/>
                </a:spcBef>
                <a:buNone/>
              </a:pPr>
              <a:r>
                <a:rPr lang="en" dirty="0" smtClean="0"/>
                <a:t>Status</a:t>
              </a:r>
              <a:endParaRPr lang="en" dirty="0"/>
            </a:p>
            <a:p>
              <a:pPr lvl="0" rtl="0">
                <a:spcBef>
                  <a:spcPts val="0"/>
                </a:spcBef>
                <a:buNone/>
              </a:pPr>
              <a:endParaRPr lang="en" dirty="0"/>
            </a:p>
          </p:txBody>
        </p:sp>
        <p:sp>
          <p:nvSpPr>
            <p:cNvPr id="11"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Appointment</a:t>
              </a:r>
              <a:endParaRPr lang="en" b="1" dirty="0"/>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1689952"/>
            <a:ext cx="1970399" cy="2627199"/>
          </a:xfrm>
          <a:prstGeom prst="rect">
            <a:avLst/>
          </a:prstGeom>
        </p:spPr>
      </p:pic>
      <p:grpSp>
        <p:nvGrpSpPr>
          <p:cNvPr id="13" name="Shape 309"/>
          <p:cNvGrpSpPr/>
          <p:nvPr/>
        </p:nvGrpSpPr>
        <p:grpSpPr>
          <a:xfrm>
            <a:off x="1309049" y="5022708"/>
            <a:ext cx="1814399" cy="1383624"/>
            <a:chOff x="4336150" y="2394850"/>
            <a:chExt cx="1814399" cy="1383624"/>
          </a:xfrm>
        </p:grpSpPr>
        <p:sp>
          <p:nvSpPr>
            <p:cNvPr id="14"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a:t>B</a:t>
              </a:r>
              <a:r>
                <a:rPr lang="en" dirty="0" smtClean="0"/>
                <a:t>arcode</a:t>
              </a:r>
              <a:endParaRPr lang="en" dirty="0"/>
            </a:p>
            <a:p>
              <a:pPr rtl="0">
                <a:spcBef>
                  <a:spcPts val="0"/>
                </a:spcBef>
                <a:buNone/>
              </a:pPr>
              <a:endParaRPr lang="en" dirty="0"/>
            </a:p>
            <a:p>
              <a:pPr lvl="0" rtl="0">
                <a:spcBef>
                  <a:spcPts val="0"/>
                </a:spcBef>
                <a:buNone/>
              </a:pPr>
              <a:endParaRPr lang="en" dirty="0"/>
            </a:p>
          </p:txBody>
        </p:sp>
        <p:sp>
          <p:nvSpPr>
            <p:cNvPr id="15"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Patient</a:t>
              </a:r>
              <a:endParaRPr lang="en" b="1" dirty="0"/>
            </a:p>
          </p:txBody>
        </p:sp>
      </p:grpSp>
      <p:grpSp>
        <p:nvGrpSpPr>
          <p:cNvPr id="16" name="Shape 309"/>
          <p:cNvGrpSpPr/>
          <p:nvPr/>
        </p:nvGrpSpPr>
        <p:grpSpPr>
          <a:xfrm>
            <a:off x="4174136" y="5022708"/>
            <a:ext cx="1814399" cy="1383624"/>
            <a:chOff x="4336150" y="2394850"/>
            <a:chExt cx="1814399" cy="1383624"/>
          </a:xfrm>
        </p:grpSpPr>
        <p:sp>
          <p:nvSpPr>
            <p:cNvPr id="17"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8"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cxnSp>
        <p:nvCxnSpPr>
          <p:cNvPr id="19" name="Straight Connector 18"/>
          <p:cNvCxnSpPr>
            <a:stCxn id="7" idx="1"/>
            <a:endCxn id="15" idx="0"/>
          </p:cNvCxnSpPr>
          <p:nvPr/>
        </p:nvCxnSpPr>
        <p:spPr>
          <a:xfrm flipH="1">
            <a:off x="2216249" y="2859323"/>
            <a:ext cx="2755557" cy="2163385"/>
          </a:xfrm>
          <a:prstGeom prst="line">
            <a:avLst/>
          </a:prstGeom>
        </p:spPr>
        <p:style>
          <a:lnRef idx="1">
            <a:schemeClr val="accent6"/>
          </a:lnRef>
          <a:fillRef idx="0">
            <a:schemeClr val="accent6"/>
          </a:fillRef>
          <a:effectRef idx="0">
            <a:schemeClr val="accent6"/>
          </a:effectRef>
          <a:fontRef idx="minor">
            <a:schemeClr val="tx1"/>
          </a:fontRef>
        </p:style>
      </p:cxnSp>
      <p:cxnSp>
        <p:nvCxnSpPr>
          <p:cNvPr id="20" name="Straight Connector 19"/>
          <p:cNvCxnSpPr>
            <a:stCxn id="7" idx="2"/>
            <a:endCxn id="18" idx="0"/>
          </p:cNvCxnSpPr>
          <p:nvPr/>
        </p:nvCxnSpPr>
        <p:spPr>
          <a:xfrm flipH="1">
            <a:off x="5081336" y="3394072"/>
            <a:ext cx="797670" cy="1628636"/>
          </a:xfrm>
          <a:prstGeom prst="line">
            <a:avLst/>
          </a:prstGeom>
        </p:spPr>
        <p:style>
          <a:lnRef idx="1">
            <a:schemeClr val="accent6"/>
          </a:lnRef>
          <a:fillRef idx="0">
            <a:schemeClr val="accent6"/>
          </a:fillRef>
          <a:effectRef idx="0">
            <a:schemeClr val="accent6"/>
          </a:effectRef>
          <a:fontRef idx="minor">
            <a:schemeClr val="tx1"/>
          </a:fontRef>
        </p:style>
      </p:cxnSp>
      <p:cxnSp>
        <p:nvCxnSpPr>
          <p:cNvPr id="21" name="Straight Connector 20"/>
          <p:cNvCxnSpPr>
            <a:stCxn id="7" idx="3"/>
            <a:endCxn id="11" idx="0"/>
          </p:cNvCxnSpPr>
          <p:nvPr/>
        </p:nvCxnSpPr>
        <p:spPr>
          <a:xfrm>
            <a:off x="6786205" y="2859323"/>
            <a:ext cx="1004250" cy="2090187"/>
          </a:xfrm>
          <a:prstGeom prst="line">
            <a:avLst/>
          </a:prstGeom>
        </p:spPr>
        <p:style>
          <a:lnRef idx="1">
            <a:schemeClr val="accent6"/>
          </a:lnRef>
          <a:fillRef idx="0">
            <a:schemeClr val="accent6"/>
          </a:fillRef>
          <a:effectRef idx="0">
            <a:schemeClr val="accent6"/>
          </a:effectRef>
          <a:fontRef idx="minor">
            <a:schemeClr val="tx1"/>
          </a:fontRef>
        </p:style>
      </p:cxnSp>
      <p:sp>
        <p:nvSpPr>
          <p:cNvPr id="22" name="Shape 343"/>
          <p:cNvSpPr txBox="1"/>
          <p:nvPr/>
        </p:nvSpPr>
        <p:spPr>
          <a:xfrm>
            <a:off x="4383300" y="3211594"/>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3" name="Shape 343"/>
          <p:cNvSpPr txBox="1"/>
          <p:nvPr/>
        </p:nvSpPr>
        <p:spPr>
          <a:xfrm>
            <a:off x="2210096" y="4372249"/>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4" name="Shape 343"/>
          <p:cNvSpPr txBox="1"/>
          <p:nvPr/>
        </p:nvSpPr>
        <p:spPr>
          <a:xfrm>
            <a:off x="5367672" y="3521897"/>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4317862" y="4536832"/>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26" name="Shape 343"/>
          <p:cNvSpPr txBox="1"/>
          <p:nvPr/>
        </p:nvSpPr>
        <p:spPr>
          <a:xfrm>
            <a:off x="6982436" y="2624673"/>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7" name="Shape 341"/>
          <p:cNvSpPr txBox="1"/>
          <p:nvPr/>
        </p:nvSpPr>
        <p:spPr>
          <a:xfrm>
            <a:off x="7792010" y="4424811"/>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endParaRPr lang="en" sz="2400" b="1" dirty="0"/>
          </a:p>
        </p:txBody>
      </p:sp>
      <p:sp>
        <p:nvSpPr>
          <p:cNvPr id="31" name="Title 30"/>
          <p:cNvSpPr>
            <a:spLocks noGrp="1"/>
          </p:cNvSpPr>
          <p:nvPr>
            <p:ph type="title"/>
          </p:nvPr>
        </p:nvSpPr>
        <p:spPr/>
        <p:txBody>
          <a:bodyPr/>
          <a:lstStyle/>
          <a:p>
            <a:endParaRPr lang="en-US"/>
          </a:p>
        </p:txBody>
      </p:sp>
      <p:sp>
        <p:nvSpPr>
          <p:cNvPr id="3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0860382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69</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7"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Title 10"/>
          <p:cNvSpPr>
            <a:spLocks noGrp="1"/>
          </p:cNvSpPr>
          <p:nvPr>
            <p:ph type="title"/>
          </p:nvPr>
        </p:nvSpPr>
        <p:spPr/>
        <p:txBody>
          <a:bodyPr/>
          <a:lstStyle/>
          <a:p>
            <a:endParaRPr lang="en-US"/>
          </a:p>
        </p:txBody>
      </p:sp>
      <p:sp>
        <p:nvSpPr>
          <p:cNvPr id="12"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25323812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7</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4098" name="Picture 2" descr="https://documents.lucidchart.com/documents/da8ed6fb-f8f6-47be-bab8-d6c441cf30e2/pages/0_0?a=619&amp;x=5&amp;y=75&amp;w=1210&amp;h=550&amp;store=1&amp;accept=image%2F*&amp;auth=LCA%2097c83583413d26c2ecba987bf8a206e99d8e3cc3-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640329"/>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523805"/>
      </p:ext>
    </p:extLst>
  </p:cSld>
  <p:clrMapOvr>
    <a:masterClrMapping/>
  </p:clrMapOvr>
  <p:transition spd="slow">
    <p:cu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70</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8"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9"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0"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Title 14"/>
          <p:cNvSpPr>
            <a:spLocks noGrp="1"/>
          </p:cNvSpPr>
          <p:nvPr>
            <p:ph type="title"/>
          </p:nvPr>
        </p:nvSpPr>
        <p:spPr/>
        <p:txBody>
          <a:bodyPr/>
          <a:lstStyle/>
          <a:p>
            <a:endParaRPr lang="en-US"/>
          </a:p>
        </p:txBody>
      </p:sp>
      <p:sp>
        <p:nvSpPr>
          <p:cNvPr id="16"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4992520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71</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9"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0"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1"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2"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3"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7" name="Title 16"/>
          <p:cNvSpPr>
            <a:spLocks noGrp="1"/>
          </p:cNvSpPr>
          <p:nvPr>
            <p:ph type="title"/>
          </p:nvPr>
        </p:nvSpPr>
        <p:spPr/>
        <p:txBody>
          <a:bodyPr/>
          <a:lstStyle/>
          <a:p>
            <a:endParaRPr lang="en-US"/>
          </a:p>
        </p:txBody>
      </p:sp>
      <p:sp>
        <p:nvSpPr>
          <p:cNvPr id="1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124034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72</a:t>
            </a:fld>
            <a:endParaRPr lang="en"/>
          </a:p>
        </p:txBody>
      </p:sp>
      <p:sp>
        <p:nvSpPr>
          <p:cNvPr id="5" name="Rounded Rectangle 4"/>
          <p:cNvSpPr/>
          <p:nvPr/>
        </p:nvSpPr>
        <p:spPr>
          <a:xfrm>
            <a:off x="304800" y="1981200"/>
            <a:ext cx="2209800" cy="76200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Awaiting to exam</a:t>
            </a:r>
            <a:endParaRPr lang="en-US" dirty="0">
              <a:solidFill>
                <a:schemeClr val="tx1"/>
              </a:solidFill>
            </a:endParaRPr>
          </a:p>
        </p:txBody>
      </p:sp>
      <p:sp>
        <p:nvSpPr>
          <p:cNvPr id="6" name="Rounded Rectangle 5"/>
          <p:cNvSpPr/>
          <p:nvPr/>
        </p:nvSpPr>
        <p:spPr>
          <a:xfrm>
            <a:off x="304800" y="3124200"/>
            <a:ext cx="2209800" cy="7620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 Treating</a:t>
            </a:r>
            <a:endParaRPr lang="en-US" dirty="0">
              <a:solidFill>
                <a:schemeClr val="tx1"/>
              </a:solidFill>
            </a:endParaRPr>
          </a:p>
        </p:txBody>
      </p:sp>
      <p:sp>
        <p:nvSpPr>
          <p:cNvPr id="7" name="Rounded Rectangle 6"/>
          <p:cNvSpPr/>
          <p:nvPr/>
        </p:nvSpPr>
        <p:spPr>
          <a:xfrm>
            <a:off x="304800" y="4252500"/>
            <a:ext cx="2209800" cy="7620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illness</a:t>
            </a:r>
            <a:endParaRPr lang="en-US" dirty="0">
              <a:solidFill>
                <a:schemeClr val="tx1"/>
              </a:solidFill>
            </a:endParaRPr>
          </a:p>
        </p:txBody>
      </p:sp>
      <p:sp>
        <p:nvSpPr>
          <p:cNvPr id="8" name="Rounded Rectangle 7"/>
          <p:cNvSpPr/>
          <p:nvPr/>
        </p:nvSpPr>
        <p:spPr>
          <a:xfrm>
            <a:off x="304800" y="5410200"/>
            <a:ext cx="2209800" cy="7620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Finished</a:t>
            </a:r>
            <a:endParaRPr lang="en-US" dirty="0">
              <a:solidFill>
                <a:schemeClr val="tx1"/>
              </a:solidFill>
            </a:endParaRPr>
          </a:p>
        </p:txBody>
      </p:sp>
      <p:sp>
        <p:nvSpPr>
          <p:cNvPr id="9" name="Shape 440"/>
          <p:cNvSpPr txBox="1"/>
          <p:nvPr/>
        </p:nvSpPr>
        <p:spPr>
          <a:xfrm>
            <a:off x="2667000" y="20763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(Chờ khám)</a:t>
            </a:r>
            <a:endParaRPr lang="en" sz="1800" b="1" dirty="0"/>
          </a:p>
        </p:txBody>
      </p:sp>
      <p:sp>
        <p:nvSpPr>
          <p:cNvPr id="10" name="Shape 434"/>
          <p:cNvSpPr txBox="1"/>
          <p:nvPr/>
        </p:nvSpPr>
        <p:spPr>
          <a:xfrm>
            <a:off x="4756199" y="20763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New medical record for registering first time</a:t>
            </a:r>
            <a:endParaRPr lang="en" sz="1800" dirty="0"/>
          </a:p>
        </p:txBody>
      </p:sp>
      <p:sp>
        <p:nvSpPr>
          <p:cNvPr id="11" name="Shape 440"/>
          <p:cNvSpPr txBox="1"/>
          <p:nvPr/>
        </p:nvSpPr>
        <p:spPr>
          <a:xfrm>
            <a:off x="2667000" y="3238201"/>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(Đang chữa trị)</a:t>
            </a:r>
            <a:endParaRPr lang="en" sz="1800" b="1" dirty="0"/>
          </a:p>
        </p:txBody>
      </p:sp>
      <p:sp>
        <p:nvSpPr>
          <p:cNvPr id="12" name="Shape 440"/>
          <p:cNvSpPr txBox="1"/>
          <p:nvPr/>
        </p:nvSpPr>
        <p:spPr>
          <a:xfrm>
            <a:off x="2667000" y="4343400"/>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(Không có bệnh)</a:t>
            </a:r>
            <a:endParaRPr lang="en" sz="1800" b="1" dirty="0"/>
          </a:p>
        </p:txBody>
      </p:sp>
      <p:sp>
        <p:nvSpPr>
          <p:cNvPr id="13" name="Shape 440"/>
          <p:cNvSpPr txBox="1"/>
          <p:nvPr/>
        </p:nvSpPr>
        <p:spPr>
          <a:xfrm>
            <a:off x="2667000" y="5448599"/>
            <a:ext cx="2089199" cy="571799"/>
          </a:xfrm>
          <a:prstGeom prst="rect">
            <a:avLst/>
          </a:prstGeom>
          <a:noFill/>
          <a:ln>
            <a:noFill/>
          </a:ln>
        </p:spPr>
        <p:txBody>
          <a:bodyPr lIns="91425" tIns="91425" rIns="91425" bIns="91425" anchor="ctr" anchorCtr="0">
            <a:noAutofit/>
          </a:bodyPr>
          <a:lstStyle/>
          <a:p>
            <a:pPr lvl="0" rtl="0">
              <a:spcBef>
                <a:spcPts val="0"/>
              </a:spcBef>
              <a:buNone/>
            </a:pPr>
            <a:r>
              <a:rPr lang="en" sz="1800" b="1" dirty="0" smtClean="0"/>
              <a:t>(Hết bệnh)</a:t>
            </a:r>
            <a:endParaRPr lang="en" sz="1800" b="1" dirty="0"/>
          </a:p>
        </p:txBody>
      </p:sp>
      <p:sp>
        <p:nvSpPr>
          <p:cNvPr id="14" name="Shape 434"/>
          <p:cNvSpPr txBox="1"/>
          <p:nvPr/>
        </p:nvSpPr>
        <p:spPr>
          <a:xfrm>
            <a:off x="4800600" y="32766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Medical record for patient that on treating progress</a:t>
            </a:r>
            <a:endParaRPr lang="en" sz="1800" dirty="0"/>
          </a:p>
        </p:txBody>
      </p:sp>
      <p:sp>
        <p:nvSpPr>
          <p:cNvPr id="15" name="Shape 434"/>
          <p:cNvSpPr txBox="1"/>
          <p:nvPr/>
        </p:nvSpPr>
        <p:spPr>
          <a:xfrm>
            <a:off x="4845001" y="43434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identified that no illness</a:t>
            </a:r>
            <a:endParaRPr lang="en" sz="1800" dirty="0"/>
          </a:p>
        </p:txBody>
      </p:sp>
      <p:sp>
        <p:nvSpPr>
          <p:cNvPr id="16" name="Shape 434"/>
          <p:cNvSpPr txBox="1"/>
          <p:nvPr/>
        </p:nvSpPr>
        <p:spPr>
          <a:xfrm>
            <a:off x="4800600" y="5410200"/>
            <a:ext cx="4197000" cy="571799"/>
          </a:xfrm>
          <a:prstGeom prst="rect">
            <a:avLst/>
          </a:prstGeom>
          <a:noFill/>
          <a:ln>
            <a:noFill/>
          </a:ln>
        </p:spPr>
        <p:txBody>
          <a:bodyPr lIns="91425" tIns="91425" rIns="91425" bIns="91425" anchor="t" anchorCtr="0">
            <a:noAutofit/>
          </a:bodyPr>
          <a:lstStyle/>
          <a:p>
            <a:pPr lvl="0" rtl="0">
              <a:spcBef>
                <a:spcPts val="0"/>
              </a:spcBef>
              <a:buNone/>
            </a:pPr>
            <a:r>
              <a:rPr lang="en" sz="1800" dirty="0" smtClean="0"/>
              <a:t>Patient is fine with illness.</a:t>
            </a:r>
            <a:endParaRPr lang="en" sz="1800" dirty="0"/>
          </a:p>
        </p:txBody>
      </p:sp>
      <p:sp>
        <p:nvSpPr>
          <p:cNvPr id="20" name="Title 19"/>
          <p:cNvSpPr>
            <a:spLocks noGrp="1"/>
          </p:cNvSpPr>
          <p:nvPr>
            <p:ph type="title"/>
          </p:nvPr>
        </p:nvSpPr>
        <p:spPr/>
        <p:txBody>
          <a:bodyPr/>
          <a:lstStyle/>
          <a:p>
            <a:endParaRPr lang="en-US"/>
          </a:p>
        </p:txBody>
      </p:sp>
      <p:sp>
        <p:nvSpPr>
          <p:cNvPr id="21"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8892555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73</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325" y="1600201"/>
            <a:ext cx="8391000" cy="4800600"/>
          </a:xfrm>
          <a:prstGeom prst="rect">
            <a:avLst/>
          </a:prstGeom>
        </p:spPr>
      </p:pic>
      <p:sp>
        <p:nvSpPr>
          <p:cNvPr id="9" name="Title 8"/>
          <p:cNvSpPr>
            <a:spLocks noGrp="1"/>
          </p:cNvSpPr>
          <p:nvPr>
            <p:ph type="title"/>
          </p:nvPr>
        </p:nvSpPr>
        <p:spPr/>
        <p:txBody>
          <a:bodyPr/>
          <a:lstStyle/>
          <a:p>
            <a:endParaRPr lang="en-US"/>
          </a:p>
        </p:txBody>
      </p:sp>
      <p:sp>
        <p:nvSpPr>
          <p:cNvPr id="10"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334874706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74</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91" y="1524000"/>
            <a:ext cx="8723809" cy="5323809"/>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929389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75</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24657"/>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10646047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76</a:t>
            </a:fld>
            <a:endParaRPr lang="en"/>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24000"/>
            <a:ext cx="9144000" cy="4392430"/>
          </a:xfrm>
          <a:prstGeom prst="rect">
            <a:avLst/>
          </a:prstGeom>
        </p:spPr>
      </p:pic>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spTree>
    <p:extLst>
      <p:ext uri="{BB962C8B-B14F-4D97-AF65-F5344CB8AC3E}">
        <p14:creationId xmlns:p14="http://schemas.microsoft.com/office/powerpoint/2010/main" val="1785004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77</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stretch>
            <a:fillRect/>
          </a:stretch>
        </p:blipFill>
        <p:spPr>
          <a:xfrm>
            <a:off x="16790" y="1219201"/>
            <a:ext cx="9127210" cy="5438095"/>
          </a:xfrm>
          <a:prstGeom prst="rect">
            <a:avLst/>
          </a:prstGeom>
        </p:spPr>
      </p:pic>
    </p:spTree>
    <p:extLst>
      <p:ext uri="{BB962C8B-B14F-4D97-AF65-F5344CB8AC3E}">
        <p14:creationId xmlns:p14="http://schemas.microsoft.com/office/powerpoint/2010/main" val="22639732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78</a:t>
            </a:fld>
            <a:endParaRPr lang="en"/>
          </a:p>
        </p:txBody>
      </p:sp>
      <p:sp>
        <p:nvSpPr>
          <p:cNvPr id="7" name="Title 6"/>
          <p:cNvSpPr>
            <a:spLocks noGrp="1"/>
          </p:cNvSpPr>
          <p:nvPr>
            <p:ph type="title"/>
          </p:nvPr>
        </p:nvSpPr>
        <p:spPr/>
        <p:txBody>
          <a:bodyPr/>
          <a:lstStyle/>
          <a:p>
            <a:endParaRPr lang="en-US"/>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vi-VN" b="1" kern="0" smtClean="0">
                <a:solidFill>
                  <a:srgbClr val="00B050"/>
                </a:solidFill>
                <a:latin typeface="Calibri" panose="020F0502020204030204" pitchFamily="34" charset="0"/>
                <a:cs typeface="Arial"/>
              </a:rPr>
              <a:t>Medical </a:t>
            </a:r>
            <a:r>
              <a:rPr lang="en-US" b="1" kern="0" smtClean="0">
                <a:solidFill>
                  <a:srgbClr val="00B050"/>
                </a:solidFill>
                <a:latin typeface="Calibri" panose="020F0502020204030204" pitchFamily="34" charset="0"/>
                <a:cs typeface="Arial"/>
              </a:rPr>
              <a:t>Record</a:t>
            </a:r>
            <a:endParaRPr lang="vi-VN" b="1" kern="0" dirty="0">
              <a:solidFill>
                <a:srgbClr val="00B050"/>
              </a:solidFill>
              <a:latin typeface="Calibri" panose="020F0502020204030204" pitchFamily="34" charset="0"/>
              <a:cs typeface="Aria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81" y="1203557"/>
            <a:ext cx="8530120" cy="5257558"/>
          </a:xfrm>
          <a:prstGeom prst="rect">
            <a:avLst/>
          </a:prstGeom>
        </p:spPr>
      </p:pic>
    </p:spTree>
    <p:extLst>
      <p:ext uri="{BB962C8B-B14F-4D97-AF65-F5344CB8AC3E}">
        <p14:creationId xmlns:p14="http://schemas.microsoft.com/office/powerpoint/2010/main" val="26712814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1: </a:t>
            </a:r>
            <a:r>
              <a:rPr lang="en-US" dirty="0" smtClean="0"/>
              <a:t>Nurse register examination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79</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8549" y="3730388"/>
            <a:ext cx="2438400" cy="2438400"/>
          </a:xfrm>
          <a:prstGeom prst="rect">
            <a:avLst/>
          </a:prstGeom>
        </p:spPr>
      </p:pic>
    </p:spTree>
    <p:extLst>
      <p:ext uri="{BB962C8B-B14F-4D97-AF65-F5344CB8AC3E}">
        <p14:creationId xmlns:p14="http://schemas.microsoft.com/office/powerpoint/2010/main" val="2646890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8</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12290" name="Picture 2" descr="https://documents.lucidchart.com/documents/da8ed6fb-f8f6-47be-bab8-d6c441cf30e2/pages/0_0?a=621&amp;x=5&amp;y=75&amp;w=1210&amp;h=550&amp;store=1&amp;accept=image%2F*&amp;auth=LCA%20154b00122a53770b0bcca7b84006907f2b8b0856-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5"/>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81285"/>
      </p:ext>
    </p:extLst>
  </p:cSld>
  <p:clrMapOvr>
    <a:masterClrMapping/>
  </p:clrMapOvr>
  <p:transition spd="slow">
    <p:cu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2: </a:t>
            </a:r>
            <a:r>
              <a:rPr lang="en-US" dirty="0" smtClean="0"/>
              <a:t>Nutrition doctor make nutritional survey for patient.</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80</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5330970" y="5718847"/>
            <a:ext cx="3280065" cy="584775"/>
          </a:xfrm>
          <a:prstGeom prst="rect">
            <a:avLst/>
          </a:prstGeom>
          <a:noFill/>
        </p:spPr>
        <p:txBody>
          <a:bodyPr wrap="none" rtlCol="0">
            <a:spAutoFit/>
          </a:bodyPr>
          <a:lstStyle/>
          <a:p>
            <a:r>
              <a:rPr lang="en-US" sz="3200" b="1" dirty="0" smtClean="0"/>
              <a:t>Nutrition doctor</a:t>
            </a:r>
            <a:endParaRPr lang="en-US" sz="3200" b="1" dirty="0"/>
          </a:p>
        </p:txBody>
      </p:sp>
    </p:spTree>
    <p:extLst>
      <p:ext uri="{BB962C8B-B14F-4D97-AF65-F5344CB8AC3E}">
        <p14:creationId xmlns:p14="http://schemas.microsoft.com/office/powerpoint/2010/main" val="35853058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8" name="Shape 58"/>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a:buClr>
                <a:schemeClr val="dk1"/>
              </a:buClr>
              <a:buSzPct val="25000"/>
            </a:pPr>
            <a:r>
              <a:rPr lang="en" sz="4800" b="1" dirty="0" smtClean="0">
                <a:solidFill>
                  <a:srgbClr val="00B050"/>
                </a:solidFill>
              </a:rPr>
              <a:t>Regimen</a:t>
            </a:r>
            <a:endParaRPr lang="en" sz="4800" b="1" dirty="0">
              <a:solidFill>
                <a:schemeClr val="tx1"/>
              </a:solidFill>
            </a:endParaRPr>
          </a:p>
        </p:txBody>
      </p:sp>
      <p:sp>
        <p:nvSpPr>
          <p:cNvPr id="59" name="Shape 59"/>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81</a:t>
            </a:fld>
            <a:endParaRPr lang="en"/>
          </a:p>
        </p:txBody>
      </p:sp>
    </p:spTree>
    <p:extLst>
      <p:ext uri="{BB962C8B-B14F-4D97-AF65-F5344CB8AC3E}">
        <p14:creationId xmlns:p14="http://schemas.microsoft.com/office/powerpoint/2010/main" val="616329286"/>
      </p:ext>
    </p:extLst>
  </p:cSld>
  <p:clrMapOvr>
    <a:masterClrMapping/>
  </p:clrMapOvr>
  <p:transition spd="slow">
    <p:cu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82</a:t>
            </a:fld>
            <a:endParaRPr lang="en"/>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828800"/>
            <a:ext cx="2693468" cy="359129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600" y="1822342"/>
            <a:ext cx="2698311" cy="359774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5005" y="1828800"/>
            <a:ext cx="2693468" cy="3591290"/>
          </a:xfrm>
          <a:prstGeom prst="rect">
            <a:avLst/>
          </a:prstGeom>
        </p:spPr>
      </p:pic>
    </p:spTree>
    <p:extLst>
      <p:ext uri="{BB962C8B-B14F-4D97-AF65-F5344CB8AC3E}">
        <p14:creationId xmlns:p14="http://schemas.microsoft.com/office/powerpoint/2010/main" val="38250724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1"/>
            <a:ext cx="9105490" cy="1217058"/>
          </a:xfrm>
        </p:spPr>
        <p:txBody>
          <a:bodyPr/>
          <a:lstStyle/>
          <a:p>
            <a:r>
              <a:rPr lang="en-US" b="1" dirty="0" smtClean="0">
                <a:solidFill>
                  <a:srgbClr val="00B050"/>
                </a:solidFill>
                <a:latin typeface="Calibri" panose="020F0502020204030204" pitchFamily="34" charset="0"/>
              </a:rPr>
              <a:t>Regimen</a:t>
            </a:r>
            <a:endParaRPr lang="vi-VN" dirty="0">
              <a:latin typeface="+mn-lt"/>
            </a:endParaRPr>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83</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cxnSp>
        <p:nvCxnSpPr>
          <p:cNvPr id="11" name="Straight Connector 10"/>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2"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3"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Tree>
    <p:extLst>
      <p:ext uri="{BB962C8B-B14F-4D97-AF65-F5344CB8AC3E}">
        <p14:creationId xmlns:p14="http://schemas.microsoft.com/office/powerpoint/2010/main" val="2058483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84</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3086099" y="3336122"/>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4" name="Straight Connector 13"/>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15"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16"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17" name="Elbow Connector 16"/>
          <p:cNvCxnSpPr>
            <a:stCxn id="9" idx="3"/>
            <a:endCxn id="12"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1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
        <p:nvSpPr>
          <p:cNvPr id="21"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7054568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85</a:t>
            </a:fld>
            <a:endParaRPr lang="en"/>
          </a:p>
        </p:txBody>
      </p:sp>
      <p:grpSp>
        <p:nvGrpSpPr>
          <p:cNvPr id="5" name="Shape 309"/>
          <p:cNvGrpSpPr/>
          <p:nvPr/>
        </p:nvGrpSpPr>
        <p:grpSpPr>
          <a:xfrm>
            <a:off x="392847" y="1952498"/>
            <a:ext cx="1814399" cy="1383624"/>
            <a:chOff x="4336150" y="2394850"/>
            <a:chExt cx="1814399" cy="1383624"/>
          </a:xfrm>
        </p:grpSpPr>
        <p:sp>
          <p:nvSpPr>
            <p:cNvPr id="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Illness</a:t>
              </a:r>
              <a:endParaRPr lang="en" b="1" dirty="0"/>
            </a:p>
          </p:txBody>
        </p:sp>
      </p:grpSp>
      <p:grpSp>
        <p:nvGrpSpPr>
          <p:cNvPr id="8" name="Shape 309"/>
          <p:cNvGrpSpPr/>
          <p:nvPr/>
        </p:nvGrpSpPr>
        <p:grpSpPr>
          <a:xfrm>
            <a:off x="392848" y="4738936"/>
            <a:ext cx="1814399" cy="1383624"/>
            <a:chOff x="4336150" y="2394850"/>
            <a:chExt cx="1814399" cy="1383624"/>
          </a:xfrm>
        </p:grpSpPr>
        <p:sp>
          <p:nvSpPr>
            <p:cNvPr id="9"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smtClean="0"/>
            </a:p>
            <a:p>
              <a:pPr rtl="0">
                <a:spcBef>
                  <a:spcPts val="0"/>
                </a:spcBef>
                <a:buNone/>
              </a:pPr>
              <a:endParaRPr lang="en" dirty="0"/>
            </a:p>
            <a:p>
              <a:pPr rtl="0">
                <a:spcBef>
                  <a:spcPts val="0"/>
                </a:spcBef>
                <a:buNone/>
              </a:pPr>
              <a:endParaRPr lang="en" dirty="0"/>
            </a:p>
            <a:p>
              <a:pPr lvl="0" rtl="0">
                <a:spcBef>
                  <a:spcPts val="0"/>
                </a:spcBef>
                <a:buNone/>
              </a:pPr>
              <a:endParaRPr lang="en" dirty="0"/>
            </a:p>
          </p:txBody>
        </p:sp>
        <p:sp>
          <p:nvSpPr>
            <p:cNvPr id="10"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grpSp>
        <p:nvGrpSpPr>
          <p:cNvPr id="11" name="Shape 309"/>
          <p:cNvGrpSpPr/>
          <p:nvPr/>
        </p:nvGrpSpPr>
        <p:grpSpPr>
          <a:xfrm>
            <a:off x="6742392" y="3340624"/>
            <a:ext cx="1814399" cy="1383624"/>
            <a:chOff x="4336150" y="2394850"/>
            <a:chExt cx="1814399" cy="1383624"/>
          </a:xfrm>
        </p:grpSpPr>
        <p:sp>
          <p:nvSpPr>
            <p:cNvPr id="12"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smtClean="0"/>
                <a:t>Unit</a:t>
              </a:r>
              <a:endParaRPr lang="en" dirty="0"/>
            </a:p>
            <a:p>
              <a:pPr rtl="0">
                <a:spcBef>
                  <a:spcPts val="0"/>
                </a:spcBef>
                <a:buNone/>
              </a:pPr>
              <a:endParaRPr lang="en" dirty="0"/>
            </a:p>
            <a:p>
              <a:pPr lvl="0" rtl="0">
                <a:spcBef>
                  <a:spcPts val="0"/>
                </a:spcBef>
                <a:buNone/>
              </a:pPr>
              <a:endParaRPr lang="en" dirty="0"/>
            </a:p>
          </p:txBody>
        </p:sp>
        <p:sp>
          <p:nvSpPr>
            <p:cNvPr id="13"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Medicine</a:t>
              </a:r>
              <a:endParaRPr lang="en" b="1" dirty="0"/>
            </a:p>
          </p:txBody>
        </p:sp>
      </p:grpSp>
      <p:grpSp>
        <p:nvGrpSpPr>
          <p:cNvPr id="14" name="Shape 309"/>
          <p:cNvGrpSpPr/>
          <p:nvPr/>
        </p:nvGrpSpPr>
        <p:grpSpPr>
          <a:xfrm>
            <a:off x="6756679" y="1787911"/>
            <a:ext cx="1814399" cy="1383624"/>
            <a:chOff x="4336150" y="2394850"/>
            <a:chExt cx="1814399" cy="1383624"/>
          </a:xfrm>
        </p:grpSpPr>
        <p:sp>
          <p:nvSpPr>
            <p:cNvPr id="15"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p>
            <a:p>
              <a:pPr rtl="0">
                <a:spcBef>
                  <a:spcPts val="0"/>
                </a:spcBef>
                <a:buNone/>
              </a:pPr>
              <a:r>
                <a:rPr lang="en" dirty="0"/>
                <a:t>D</a:t>
              </a:r>
              <a:r>
                <a:rPr lang="en" dirty="0" smtClean="0"/>
                <a:t>escription</a:t>
              </a:r>
              <a:endParaRPr lang="en" dirty="0"/>
            </a:p>
            <a:p>
              <a:pPr rtl="0">
                <a:spcBef>
                  <a:spcPts val="0"/>
                </a:spcBef>
                <a:buNone/>
              </a:pPr>
              <a:endParaRPr lang="en" dirty="0"/>
            </a:p>
            <a:p>
              <a:pPr lvl="0" rtl="0">
                <a:spcBef>
                  <a:spcPts val="0"/>
                </a:spcBef>
                <a:buNone/>
              </a:pPr>
              <a:endParaRPr lang="en" dirty="0"/>
            </a:p>
          </p:txBody>
        </p:sp>
        <p:sp>
          <p:nvSpPr>
            <p:cNvPr id="16"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Food</a:t>
              </a:r>
              <a:endParaRPr lang="en" b="1" dirty="0"/>
            </a:p>
          </p:txBody>
        </p:sp>
      </p:grpSp>
      <p:grpSp>
        <p:nvGrpSpPr>
          <p:cNvPr id="17" name="Shape 309"/>
          <p:cNvGrpSpPr/>
          <p:nvPr/>
        </p:nvGrpSpPr>
        <p:grpSpPr>
          <a:xfrm>
            <a:off x="6761441" y="5053061"/>
            <a:ext cx="1814399" cy="1383624"/>
            <a:chOff x="4336150" y="2394850"/>
            <a:chExt cx="1814399" cy="1383624"/>
          </a:xfrm>
        </p:grpSpPr>
        <p:sp>
          <p:nvSpPr>
            <p:cNvPr id="18"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smtClean="0"/>
                <a:t>N</a:t>
              </a:r>
              <a:r>
                <a:rPr lang="en" dirty="0" smtClean="0"/>
                <a:t>ame</a:t>
              </a:r>
              <a:endParaRPr lang="en" dirty="0"/>
            </a:p>
            <a:p>
              <a:pPr rtl="0">
                <a:spcBef>
                  <a:spcPts val="0"/>
                </a:spcBef>
                <a:buNone/>
              </a:pPr>
              <a:endParaRPr lang="en" dirty="0"/>
            </a:p>
            <a:p>
              <a:pPr lvl="0" rtl="0">
                <a:spcBef>
                  <a:spcPts val="0"/>
                </a:spcBef>
                <a:buNone/>
              </a:pPr>
              <a:endParaRPr lang="en" dirty="0"/>
            </a:p>
          </p:txBody>
        </p:sp>
        <p:sp>
          <p:nvSpPr>
            <p:cNvPr id="19"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Practice</a:t>
              </a:r>
              <a:endParaRPr lang="en" b="1" dirty="0"/>
            </a:p>
          </p:txBody>
        </p:sp>
      </p:grpSp>
      <p:grpSp>
        <p:nvGrpSpPr>
          <p:cNvPr id="20" name="Shape 309"/>
          <p:cNvGrpSpPr/>
          <p:nvPr/>
        </p:nvGrpSpPr>
        <p:grpSpPr>
          <a:xfrm>
            <a:off x="3086099" y="3336122"/>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p>
            <a:p>
              <a:pPr rtl="0">
                <a:spcBef>
                  <a:spcPts val="0"/>
                </a:spcBef>
                <a:buNone/>
              </a:pPr>
              <a:r>
                <a:rPr lang="en" dirty="0" smtClean="0"/>
                <a:t>PhaseOrder</a:t>
              </a: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23" name="Straight Connector 22"/>
          <p:cNvCxnSpPr>
            <a:stCxn id="6" idx="2"/>
            <a:endCxn id="10" idx="0"/>
          </p:cNvCxnSpPr>
          <p:nvPr/>
        </p:nvCxnSpPr>
        <p:spPr>
          <a:xfrm>
            <a:off x="1300047" y="3336122"/>
            <a:ext cx="1" cy="1402814"/>
          </a:xfrm>
          <a:prstGeom prst="line">
            <a:avLst/>
          </a:prstGeom>
        </p:spPr>
        <p:style>
          <a:lnRef idx="1">
            <a:schemeClr val="accent6"/>
          </a:lnRef>
          <a:fillRef idx="0">
            <a:schemeClr val="accent6"/>
          </a:fillRef>
          <a:effectRef idx="0">
            <a:schemeClr val="accent6"/>
          </a:effectRef>
          <a:fontRef idx="minor">
            <a:schemeClr val="tx1"/>
          </a:fontRef>
        </p:style>
      </p:cxnSp>
      <p:sp>
        <p:nvSpPr>
          <p:cNvPr id="24" name="Shape 343"/>
          <p:cNvSpPr txBox="1"/>
          <p:nvPr/>
        </p:nvSpPr>
        <p:spPr>
          <a:xfrm>
            <a:off x="1451401" y="3361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5" name="Shape 341"/>
          <p:cNvSpPr txBox="1"/>
          <p:nvPr/>
        </p:nvSpPr>
        <p:spPr>
          <a:xfrm>
            <a:off x="1374409" y="4154958"/>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cxnSp>
        <p:nvCxnSpPr>
          <p:cNvPr id="26" name="Elbow Connector 25"/>
          <p:cNvCxnSpPr>
            <a:stCxn id="9" idx="3"/>
            <a:endCxn id="21" idx="1"/>
          </p:cNvCxnSpPr>
          <p:nvPr/>
        </p:nvCxnSpPr>
        <p:spPr>
          <a:xfrm flipV="1">
            <a:off x="2207247" y="4184997"/>
            <a:ext cx="878852" cy="1402814"/>
          </a:xfrm>
          <a:prstGeom prst="bentConnector3">
            <a:avLst/>
          </a:prstGeom>
        </p:spPr>
        <p:style>
          <a:lnRef idx="1">
            <a:schemeClr val="accent6"/>
          </a:lnRef>
          <a:fillRef idx="0">
            <a:schemeClr val="accent6"/>
          </a:fillRef>
          <a:effectRef idx="0">
            <a:schemeClr val="accent6"/>
          </a:effectRef>
          <a:fontRef idx="minor">
            <a:schemeClr val="tx1"/>
          </a:fontRef>
        </p:style>
      </p:cxnSp>
      <p:sp>
        <p:nvSpPr>
          <p:cNvPr id="27" name="Shape 343"/>
          <p:cNvSpPr txBox="1"/>
          <p:nvPr/>
        </p:nvSpPr>
        <p:spPr>
          <a:xfrm>
            <a:off x="2365801" y="5647200"/>
            <a:ext cx="377399"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p>
        </p:txBody>
      </p:sp>
      <p:sp>
        <p:nvSpPr>
          <p:cNvPr id="28" name="Shape 341"/>
          <p:cNvSpPr txBox="1"/>
          <p:nvPr/>
        </p:nvSpPr>
        <p:spPr>
          <a:xfrm>
            <a:off x="2318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cxnSp>
        <p:nvCxnSpPr>
          <p:cNvPr id="29" name="Elbow Connector 28"/>
          <p:cNvCxnSpPr>
            <a:stCxn id="22" idx="0"/>
          </p:cNvCxnSpPr>
          <p:nvPr/>
        </p:nvCxnSpPr>
        <p:spPr>
          <a:xfrm rot="5400000" flipH="1" flipV="1">
            <a:off x="4957084" y="1550815"/>
            <a:ext cx="821522" cy="274909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30" name="Elbow Connector 29"/>
          <p:cNvCxnSpPr>
            <a:stCxn id="21" idx="2"/>
            <a:endCxn id="18" idx="1"/>
          </p:cNvCxnSpPr>
          <p:nvPr/>
        </p:nvCxnSpPr>
        <p:spPr>
          <a:xfrm rot="16200000" flipH="1">
            <a:off x="4786275" y="3926770"/>
            <a:ext cx="1182190" cy="2768142"/>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1" idx="3"/>
            <a:endCxn id="12" idx="1"/>
          </p:cNvCxnSpPr>
          <p:nvPr/>
        </p:nvCxnSpPr>
        <p:spPr>
          <a:xfrm>
            <a:off x="4900498" y="4184997"/>
            <a:ext cx="1841894" cy="4502"/>
          </a:xfrm>
          <a:prstGeom prst="line">
            <a:avLst/>
          </a:prstGeom>
        </p:spPr>
        <p:style>
          <a:lnRef idx="1">
            <a:schemeClr val="accent6"/>
          </a:lnRef>
          <a:fillRef idx="0">
            <a:schemeClr val="accent6"/>
          </a:fillRef>
          <a:effectRef idx="0">
            <a:schemeClr val="accent6"/>
          </a:effectRef>
          <a:fontRef idx="minor">
            <a:schemeClr val="tx1"/>
          </a:fontRef>
        </p:style>
      </p:cxnSp>
      <p:sp>
        <p:nvSpPr>
          <p:cNvPr id="32" name="Shape 341"/>
          <p:cNvSpPr txBox="1"/>
          <p:nvPr/>
        </p:nvSpPr>
        <p:spPr>
          <a:xfrm>
            <a:off x="3232500" y="2904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3" name="Shape 341"/>
          <p:cNvSpPr txBox="1"/>
          <p:nvPr/>
        </p:nvSpPr>
        <p:spPr>
          <a:xfrm>
            <a:off x="5975700" y="20574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4" name="Shape 341"/>
          <p:cNvSpPr txBox="1"/>
          <p:nvPr/>
        </p:nvSpPr>
        <p:spPr>
          <a:xfrm>
            <a:off x="60960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5" name="Shape 341"/>
          <p:cNvSpPr txBox="1"/>
          <p:nvPr/>
        </p:nvSpPr>
        <p:spPr>
          <a:xfrm>
            <a:off x="6172200" y="54102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6" name="Shape 341"/>
          <p:cNvSpPr txBox="1"/>
          <p:nvPr/>
        </p:nvSpPr>
        <p:spPr>
          <a:xfrm>
            <a:off x="4038600" y="4800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7" name="Shape 341"/>
          <p:cNvSpPr txBox="1"/>
          <p:nvPr/>
        </p:nvSpPr>
        <p:spPr>
          <a:xfrm>
            <a:off x="4985100" y="37338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a:t>
            </a:r>
            <a:endParaRPr lang="en" sz="2400" b="1" dirty="0"/>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spTree>
    <p:extLst>
      <p:ext uri="{BB962C8B-B14F-4D97-AF65-F5344CB8AC3E}">
        <p14:creationId xmlns:p14="http://schemas.microsoft.com/office/powerpoint/2010/main" val="14186239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86</a:t>
            </a:fld>
            <a:endParaRPr lang="en"/>
          </a:p>
        </p:txBody>
      </p:sp>
      <p:sp>
        <p:nvSpPr>
          <p:cNvPr id="40" name="Title 1"/>
          <p:cNvSpPr txBox="1">
            <a:spLocks/>
          </p:cNvSpPr>
          <p:nvPr/>
        </p:nvSpPr>
        <p:spPr>
          <a:xfrm>
            <a:off x="0" y="1"/>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 Suggestion</a:t>
            </a:r>
            <a:endParaRPr lang="vi-VN" dirty="0">
              <a:latin typeface="+mn-l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322" y="2248863"/>
            <a:ext cx="2378858" cy="2780338"/>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9800" y="2419832"/>
            <a:ext cx="2438400" cy="2438400"/>
          </a:xfrm>
          <a:prstGeom prst="rect">
            <a:avLst/>
          </a:prstGeom>
        </p:spPr>
      </p:pic>
      <p:sp>
        <p:nvSpPr>
          <p:cNvPr id="42" name="Right Arrow 41"/>
          <p:cNvSpPr/>
          <p:nvPr/>
        </p:nvSpPr>
        <p:spPr>
          <a:xfrm>
            <a:off x="3016751" y="3065014"/>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p:cNvSpPr/>
          <p:nvPr/>
        </p:nvSpPr>
        <p:spPr>
          <a:xfrm rot="10800000">
            <a:off x="3016750" y="3971448"/>
            <a:ext cx="2849477" cy="7279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7918" y="2096850"/>
            <a:ext cx="968163" cy="96816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2664" y="4737715"/>
            <a:ext cx="1300162" cy="1300162"/>
          </a:xfrm>
          <a:prstGeom prst="rect">
            <a:avLst/>
          </a:prstGeom>
        </p:spPr>
      </p:pic>
      <p:sp>
        <p:nvSpPr>
          <p:cNvPr id="46" name="TextBox 45"/>
          <p:cNvSpPr txBox="1"/>
          <p:nvPr/>
        </p:nvSpPr>
        <p:spPr>
          <a:xfrm>
            <a:off x="5812968" y="5095408"/>
            <a:ext cx="2852063" cy="584775"/>
          </a:xfrm>
          <a:prstGeom prst="rect">
            <a:avLst/>
          </a:prstGeom>
          <a:noFill/>
        </p:spPr>
        <p:txBody>
          <a:bodyPr wrap="none" rtlCol="0">
            <a:spAutoFit/>
          </a:bodyPr>
          <a:lstStyle/>
          <a:p>
            <a:r>
              <a:rPr lang="en-US" sz="3200" b="1" dirty="0" smtClean="0"/>
              <a:t>HSTS System</a:t>
            </a:r>
            <a:endParaRPr lang="en-US" sz="3200" b="1" dirty="0"/>
          </a:p>
        </p:txBody>
      </p:sp>
    </p:spTree>
    <p:extLst>
      <p:ext uri="{BB962C8B-B14F-4D97-AF65-F5344CB8AC3E}">
        <p14:creationId xmlns:p14="http://schemas.microsoft.com/office/powerpoint/2010/main" val="17017738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239258" y="4193501"/>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3804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88</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rgbClr val="FF0000"/>
                  </a:solidFill>
                </a:rPr>
                <a:t>fromDate</a:t>
              </a:r>
              <a:endParaRPr lang="en" dirty="0" smtClean="0">
                <a:solidFill>
                  <a:srgbClr val="FF0000"/>
                </a:solidFill>
              </a:endParaRPr>
            </a:p>
            <a:p>
              <a:pPr rtl="0">
                <a:spcBef>
                  <a:spcPts val="0"/>
                </a:spcBef>
                <a:buNone/>
              </a:pPr>
              <a:r>
                <a:rPr lang="en" dirty="0" smtClean="0"/>
                <a:t>toDate</a:t>
              </a:r>
            </a:p>
            <a:p>
              <a:pPr rtl="0">
                <a:spcBef>
                  <a:spcPts val="0"/>
                </a:spcBef>
                <a:buNone/>
              </a:pPr>
              <a:r>
                <a:rPr lang="en" dirty="0" smtClean="0"/>
                <a:t>status</a:t>
              </a:r>
              <a:endParaRPr lang="en" dirty="0"/>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81000" y="5892225"/>
            <a:ext cx="8097088" cy="584775"/>
          </a:xfrm>
          <a:prstGeom prst="rect">
            <a:avLst/>
          </a:prstGeom>
          <a:noFill/>
        </p:spPr>
        <p:txBody>
          <a:bodyPr wrap="none" rtlCol="0">
            <a:spAutoFit/>
          </a:bodyPr>
          <a:lstStyle/>
          <a:p>
            <a:r>
              <a:rPr lang="en-US" sz="3200" b="1" dirty="0" smtClean="0"/>
              <a:t>Treating date = Current date – From date</a:t>
            </a:r>
            <a:endParaRPr lang="en-US" sz="3200" b="1" dirty="0"/>
          </a:p>
        </p:txBody>
      </p:sp>
    </p:spTree>
    <p:extLst>
      <p:ext uri="{BB962C8B-B14F-4D97-AF65-F5344CB8AC3E}">
        <p14:creationId xmlns:p14="http://schemas.microsoft.com/office/powerpoint/2010/main" val="19587008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89</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solidFill>
                    <a:srgbClr val="FF0000"/>
                  </a:solidFill>
                </a:rPr>
                <a:t>numberOfDay</a:t>
              </a:r>
              <a:r>
                <a:rPr lang="en" dirty="0" smtClean="0"/>
                <a:t/>
              </a:r>
              <a:br>
                <a:rPr lang="en" dirty="0" smtClean="0"/>
              </a:br>
              <a:r>
                <a:rPr lang="en" dirty="0" smtClean="0"/>
                <a:t>phaseOrder</a:t>
              </a:r>
              <a:endParaRPr lang="en" dirty="0"/>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793754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3" name="Shape 53"/>
          <p:cNvSpPr txBox="1">
            <a:spLocks noGrp="1"/>
          </p:cNvSpPr>
          <p:nvPr>
            <p:ph type="sldNum" idx="12"/>
          </p:nvPr>
        </p:nvSpPr>
        <p:spPr>
          <a:prstGeom prst="rect">
            <a:avLst/>
          </a:prstGeom>
        </p:spPr>
        <p:txBody>
          <a:bodyPr vert="horz" lIns="91425" tIns="91425" rIns="91425" bIns="91425" rtlCol="0" anchor="ctr" anchorCtr="0">
            <a:noAutofit/>
          </a:bodyPr>
          <a:lstStyle/>
          <a:p>
            <a:fld id="{00000000-1234-1234-1234-123412341234}" type="slidenum">
              <a:rPr lang="en"/>
              <a:pPr/>
              <a:t>9</a:t>
            </a:fld>
            <a:endParaRPr lang="en"/>
          </a:p>
        </p:txBody>
      </p:sp>
      <p:sp>
        <p:nvSpPr>
          <p:cNvPr id="8" name="Shape 52"/>
          <p:cNvSpPr txBox="1">
            <a:spLocks noGrp="1"/>
          </p:cNvSpPr>
          <p:nvPr>
            <p:ph type="title"/>
          </p:nvPr>
        </p:nvSpPr>
        <p:spPr>
          <a:xfrm>
            <a:off x="1663546" y="0"/>
            <a:ext cx="7441943" cy="1200839"/>
          </a:xfrm>
          <a:prstGeom prst="rect">
            <a:avLst/>
          </a:prstGeom>
        </p:spPr>
        <p:txBody>
          <a:bodyPr lIns="91425" tIns="91425" rIns="91425" bIns="91425" anchor="ctr" anchorCtr="0">
            <a:noAutofit/>
          </a:bodyPr>
          <a:lstStyle/>
          <a:p>
            <a:pPr algn="ctr">
              <a:buClr>
                <a:schemeClr val="dk1"/>
              </a:buClr>
              <a:buSzPct val="30555"/>
            </a:pPr>
            <a:r>
              <a:rPr lang="en-US" sz="3200" b="1" dirty="0">
                <a:solidFill>
                  <a:srgbClr val="00B050"/>
                </a:solidFill>
                <a:latin typeface="+mn-lt"/>
              </a:rPr>
              <a:t>Ho Chi Minh Traditional Medical </a:t>
            </a:r>
            <a:r>
              <a:rPr lang="en-US" sz="3200" b="1" dirty="0" smtClean="0">
                <a:solidFill>
                  <a:srgbClr val="00B050"/>
                </a:solidFill>
                <a:latin typeface="+mn-lt"/>
              </a:rPr>
              <a:t>Hospital</a:t>
            </a:r>
            <a:endParaRPr lang="en" b="1" dirty="0">
              <a:solidFill>
                <a:srgbClr val="00B050"/>
              </a:solidFill>
              <a:latin typeface="+mn-lt"/>
            </a:endParaRPr>
          </a:p>
        </p:txBody>
      </p:sp>
      <p:pic>
        <p:nvPicPr>
          <p:cNvPr id="8194" name="Picture 2" descr="https://documents.lucidchart.com/documents/da8ed6fb-f8f6-47be-bab8-d6c441cf30e2/pages/0_0?a=623&amp;x=5&amp;y=75&amp;w=1210&amp;h=550&amp;store=1&amp;accept=image%2F*&amp;auth=LCA%20a1c345156fa6fa536d54a08e953a10cc3ddc0001-ts%3D14497466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44206"/>
            <a:ext cx="9105489" cy="41415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documents.lucidchart.com/documents/da8ed6fb-f8f6-47be-bab8-d6c441cf30e2/pages/0_0?a=1104&amp;x=272&amp;y=94&amp;w=176&amp;h=132&amp;store=1&amp;accept=image%2F*&amp;auth=LCA%20f0d05a5cbfe655e088b1e65e05ae2307de834658-ts%3D14497466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407" y="1773715"/>
            <a:ext cx="1342721" cy="100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240848"/>
      </p:ext>
    </p:extLst>
  </p:cSld>
  <p:clrMapOvr>
    <a:masterClrMapping/>
  </p:clrMapOvr>
  <p:transition spd="slow">
    <p:cut/>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90</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413629"/>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3618120" y="4572000"/>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Regimen</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22" idx="0"/>
          </p:cNvCxnSpPr>
          <p:nvPr/>
        </p:nvCxnSpPr>
        <p:spPr>
          <a:xfrm flipH="1">
            <a:off x="4525320" y="3520285"/>
            <a:ext cx="1539569" cy="1051715"/>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Shape 309"/>
          <p:cNvGrpSpPr/>
          <p:nvPr/>
        </p:nvGrpSpPr>
        <p:grpSpPr>
          <a:xfrm>
            <a:off x="6872401" y="4572000"/>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rgbClr val="FF0000"/>
                  </a:solidFill>
                </a:rPr>
                <a:t>phaseOrder</a:t>
              </a:r>
              <a:endParaRPr lang="en" dirty="0">
                <a:solidFill>
                  <a:srgbClr val="FF0000"/>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cxnSp>
        <p:nvCxnSpPr>
          <p:cNvPr id="11" name="Straight Connector 10"/>
          <p:cNvCxnSpPr>
            <a:stCxn id="21" idx="3"/>
            <a:endCxn id="26" idx="1"/>
          </p:cNvCxnSpPr>
          <p:nvPr/>
        </p:nvCxnSpPr>
        <p:spPr>
          <a:xfrm>
            <a:off x="5432519" y="5420875"/>
            <a:ext cx="1439882"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Shape 341"/>
          <p:cNvSpPr txBox="1"/>
          <p:nvPr/>
        </p:nvSpPr>
        <p:spPr>
          <a:xfrm>
            <a:off x="5442300" y="49530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0</a:t>
            </a:r>
            <a:r>
              <a:rPr lang="en" sz="2400" b="1" dirty="0" smtClean="0"/>
              <a:t>..1</a:t>
            </a:r>
            <a:endParaRPr lang="en" sz="2400" b="1" dirty="0"/>
          </a:p>
        </p:txBody>
      </p:sp>
      <p:sp>
        <p:nvSpPr>
          <p:cNvPr id="31" name="Shape 341"/>
          <p:cNvSpPr txBox="1"/>
          <p:nvPr/>
        </p:nvSpPr>
        <p:spPr>
          <a:xfrm>
            <a:off x="6324600" y="5418600"/>
            <a:ext cx="729900" cy="372600"/>
          </a:xfrm>
          <a:prstGeom prst="rect">
            <a:avLst/>
          </a:prstGeom>
          <a:noFill/>
          <a:ln>
            <a:noFill/>
          </a:ln>
        </p:spPr>
        <p:txBody>
          <a:bodyPr lIns="91425" tIns="91425" rIns="91425" bIns="91425" anchor="t" anchorCtr="0">
            <a:noAutofit/>
          </a:bodyPr>
          <a:lstStyle/>
          <a:p>
            <a:pPr lvl="0" rtl="0">
              <a:spcBef>
                <a:spcPts val="0"/>
              </a:spcBef>
              <a:buNone/>
            </a:pPr>
            <a:r>
              <a:rPr lang="en" sz="2400" b="1" dirty="0"/>
              <a:t>1</a:t>
            </a:r>
            <a:r>
              <a:rPr lang="en" sz="2400" b="1" dirty="0" smtClean="0"/>
              <a:t>..</a:t>
            </a:r>
            <a:r>
              <a:rPr lang="en" sz="2400" b="1" dirty="0"/>
              <a:t>*</a:t>
            </a:r>
          </a:p>
        </p:txBody>
      </p:sp>
    </p:spTree>
    <p:extLst>
      <p:ext uri="{BB962C8B-B14F-4D97-AF65-F5344CB8AC3E}">
        <p14:creationId xmlns:p14="http://schemas.microsoft.com/office/powerpoint/2010/main" val="15557490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91</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4175" y="3990968"/>
            <a:ext cx="719573" cy="645499"/>
          </a:xfrm>
          <a:prstGeom prst="rect">
            <a:avLst/>
          </a:prstGeom>
        </p:spPr>
      </p:pic>
      <p:sp>
        <p:nvSpPr>
          <p:cNvPr id="29" name="TextBox 28"/>
          <p:cNvSpPr txBox="1"/>
          <p:nvPr/>
        </p:nvSpPr>
        <p:spPr>
          <a:xfrm>
            <a:off x="1502384" y="4759724"/>
            <a:ext cx="3985386" cy="584775"/>
          </a:xfrm>
          <a:prstGeom prst="rect">
            <a:avLst/>
          </a:prstGeom>
          <a:noFill/>
        </p:spPr>
        <p:txBody>
          <a:bodyPr wrap="none" rtlCol="0">
            <a:spAutoFit/>
          </a:bodyPr>
          <a:lstStyle/>
          <a:p>
            <a:r>
              <a:rPr lang="en-US" sz="3200" b="1" dirty="0" smtClean="0"/>
              <a:t>Not found message</a:t>
            </a:r>
            <a:endParaRPr lang="en-US" sz="3200" b="1" dirty="0"/>
          </a:p>
        </p:txBody>
      </p:sp>
    </p:spTree>
    <p:extLst>
      <p:ext uri="{BB962C8B-B14F-4D97-AF65-F5344CB8AC3E}">
        <p14:creationId xmlns:p14="http://schemas.microsoft.com/office/powerpoint/2010/main" val="29563114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92</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graphicFrame>
        <p:nvGraphicFramePr>
          <p:cNvPr id="6" name="Table 5"/>
          <p:cNvGraphicFramePr>
            <a:graphicFrameLocks noGrp="1"/>
          </p:cNvGraphicFramePr>
          <p:nvPr>
            <p:extLst>
              <p:ext uri="{D42A27DB-BD31-4B8C-83A1-F6EECF244321}">
                <p14:modId xmlns:p14="http://schemas.microsoft.com/office/powerpoint/2010/main" val="3090811353"/>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20</a:t>
                      </a:r>
                      <a:endParaRPr lang="en-US" dirty="0"/>
                    </a:p>
                  </a:txBody>
                  <a:tcPr/>
                </a:tc>
                <a:tc>
                  <a:txBody>
                    <a:bodyPr/>
                    <a:lstStyle/>
                    <a:p>
                      <a:pPr algn="ctr"/>
                      <a:r>
                        <a:rPr lang="en-US" dirty="0" smtClean="0"/>
                        <a:t>45</a:t>
                      </a:r>
                      <a:endParaRPr lang="en-US" dirty="0"/>
                    </a:p>
                  </a:txBody>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spTree>
    <p:extLst>
      <p:ext uri="{BB962C8B-B14F-4D97-AF65-F5344CB8AC3E}">
        <p14:creationId xmlns:p14="http://schemas.microsoft.com/office/powerpoint/2010/main" val="5576545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93</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grpSp>
        <p:nvGrpSpPr>
          <p:cNvPr id="25" name="Shape 309"/>
          <p:cNvGrpSpPr/>
          <p:nvPr/>
        </p:nvGrpSpPr>
        <p:grpSpPr>
          <a:xfrm>
            <a:off x="609600" y="1692274"/>
            <a:ext cx="1814399" cy="1383624"/>
            <a:chOff x="4336150" y="2394850"/>
            <a:chExt cx="1814399" cy="1383624"/>
          </a:xfrm>
        </p:grpSpPr>
        <p:sp>
          <p:nvSpPr>
            <p:cNvPr id="26"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 dirty="0" smtClean="0"/>
                <a:t>numberOfDay</a:t>
              </a:r>
              <a:br>
                <a:rPr lang="en" dirty="0" smtClean="0"/>
              </a:br>
              <a:r>
                <a:rPr lang="en" dirty="0" smtClean="0">
                  <a:solidFill>
                    <a:schemeClr val="tx1"/>
                  </a:solidFill>
                </a:rPr>
                <a:t>phaseOrder</a:t>
              </a:r>
              <a:endParaRPr lang="en" dirty="0">
                <a:solidFill>
                  <a:schemeClr val="tx1"/>
                </a:solidFill>
              </a:endParaRPr>
            </a:p>
            <a:p>
              <a:pPr lvl="0" rtl="0">
                <a:spcBef>
                  <a:spcPts val="0"/>
                </a:spcBef>
                <a:buNone/>
              </a:pPr>
              <a:endParaRPr lang="en" dirty="0"/>
            </a:p>
          </p:txBody>
        </p:sp>
        <p:sp>
          <p:nvSpPr>
            <p:cNvPr id="27"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Phase</a:t>
              </a:r>
              <a:endParaRPr lang="en" b="1" dirty="0"/>
            </a:p>
          </p:txBody>
        </p:sp>
      </p:grpSp>
      <p:sp>
        <p:nvSpPr>
          <p:cNvPr id="28" name="TextBox 27"/>
          <p:cNvSpPr txBox="1"/>
          <p:nvPr/>
        </p:nvSpPr>
        <p:spPr>
          <a:xfrm>
            <a:off x="2547985" y="1933020"/>
            <a:ext cx="3679212" cy="584775"/>
          </a:xfrm>
          <a:prstGeom prst="rect">
            <a:avLst/>
          </a:prstGeom>
          <a:noFill/>
        </p:spPr>
        <p:txBody>
          <a:bodyPr wrap="none" rtlCol="0">
            <a:spAutoFit/>
          </a:bodyPr>
          <a:lstStyle/>
          <a:p>
            <a:r>
              <a:rPr lang="en-US" sz="3200" b="1" dirty="0" smtClean="0"/>
              <a:t>Treating date = 30</a:t>
            </a:r>
            <a:endParaRPr lang="en-US" sz="3200" b="1" dirty="0"/>
          </a:p>
        </p:txBody>
      </p:sp>
      <p:sp>
        <p:nvSpPr>
          <p:cNvPr id="12" name="TextBox 11"/>
          <p:cNvSpPr txBox="1"/>
          <p:nvPr/>
        </p:nvSpPr>
        <p:spPr>
          <a:xfrm>
            <a:off x="422329" y="5373524"/>
            <a:ext cx="7959671" cy="1100158"/>
          </a:xfrm>
          <a:prstGeom prst="rect">
            <a:avLst/>
          </a:prstGeom>
          <a:noFill/>
        </p:spPr>
        <p:txBody>
          <a:bodyPr wrap="square" rtlCol="0">
            <a:spAutoFit/>
          </a:bodyPr>
          <a:lstStyle/>
          <a:p>
            <a:r>
              <a:rPr lang="en-US" sz="3200" b="1" dirty="0" smtClean="0"/>
              <a:t>Rule: Get phase has total day nearly equal or greater than treating date</a:t>
            </a:r>
            <a:endParaRPr lang="en-US" sz="3200" b="1" dirty="0"/>
          </a:p>
        </p:txBody>
      </p:sp>
      <p:graphicFrame>
        <p:nvGraphicFramePr>
          <p:cNvPr id="13" name="Table 12"/>
          <p:cNvGraphicFramePr>
            <a:graphicFrameLocks noGrp="1"/>
          </p:cNvGraphicFramePr>
          <p:nvPr>
            <p:extLst>
              <p:ext uri="{D42A27DB-BD31-4B8C-83A1-F6EECF244321}">
                <p14:modId xmlns:p14="http://schemas.microsoft.com/office/powerpoint/2010/main" val="3362168940"/>
              </p:ext>
            </p:extLst>
          </p:nvPr>
        </p:nvGraphicFramePr>
        <p:xfrm>
          <a:off x="1339591" y="3327730"/>
          <a:ext cx="6096000" cy="185420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pPr algn="ctr"/>
                      <a:r>
                        <a:rPr lang="en-US" dirty="0" smtClean="0"/>
                        <a:t>Phase order</a:t>
                      </a:r>
                      <a:endParaRPr lang="en-US" dirty="0"/>
                    </a:p>
                  </a:txBody>
                  <a:tcPr/>
                </a:tc>
                <a:tc>
                  <a:txBody>
                    <a:bodyPr/>
                    <a:lstStyle/>
                    <a:p>
                      <a:pPr algn="ctr"/>
                      <a:r>
                        <a:rPr lang="en-US" dirty="0" smtClean="0"/>
                        <a:t>Number of day</a:t>
                      </a:r>
                      <a:endParaRPr lang="en-US" dirty="0"/>
                    </a:p>
                  </a:txBody>
                  <a:tcPr/>
                </a:tc>
                <a:tc>
                  <a:txBody>
                    <a:bodyPr/>
                    <a:lstStyle/>
                    <a:p>
                      <a:pPr algn="ctr"/>
                      <a:r>
                        <a:rPr lang="en-US" dirty="0" smtClean="0"/>
                        <a:t>Total</a:t>
                      </a:r>
                      <a:r>
                        <a:rPr lang="en-US" baseline="0" dirty="0" smtClean="0"/>
                        <a:t> day</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15</a:t>
                      </a:r>
                      <a:endParaRPr lang="en-US" dirty="0"/>
                    </a:p>
                  </a:txBody>
                  <a:tcPr/>
                </a:tc>
                <a:tc>
                  <a:txBody>
                    <a:bodyPr/>
                    <a:lstStyle/>
                    <a:p>
                      <a:pPr algn="ctr"/>
                      <a:r>
                        <a:rPr lang="en-US" dirty="0" smtClean="0"/>
                        <a:t>15</a:t>
                      </a:r>
                      <a:endParaRPr lang="en-US" dirty="0"/>
                    </a:p>
                  </a:txBody>
                  <a:tcPr/>
                </a:tc>
              </a:tr>
              <a:tr h="370840">
                <a:tc>
                  <a:txBody>
                    <a:bodyPr/>
                    <a:lstStyle/>
                    <a:p>
                      <a:pPr algn="ctr"/>
                      <a:r>
                        <a:rPr lang="en-US" dirty="0" smtClean="0"/>
                        <a:t>2</a:t>
                      </a:r>
                      <a:endParaRPr lang="en-US" dirty="0"/>
                    </a:p>
                  </a:txBody>
                  <a:tcPr>
                    <a:solidFill>
                      <a:srgbClr val="FFFF00"/>
                    </a:solidFill>
                  </a:tcPr>
                </a:tc>
                <a:tc>
                  <a:txBody>
                    <a:bodyPr/>
                    <a:lstStyle/>
                    <a:p>
                      <a:pPr algn="ctr"/>
                      <a:r>
                        <a:rPr lang="en-US" dirty="0" smtClean="0"/>
                        <a:t>20</a:t>
                      </a:r>
                      <a:endParaRPr lang="en-US" dirty="0"/>
                    </a:p>
                  </a:txBody>
                  <a:tcPr>
                    <a:solidFill>
                      <a:srgbClr val="FFFF00"/>
                    </a:solidFill>
                  </a:tcPr>
                </a:tc>
                <a:tc>
                  <a:txBody>
                    <a:bodyPr/>
                    <a:lstStyle/>
                    <a:p>
                      <a:pPr algn="ctr"/>
                      <a:r>
                        <a:rPr lang="en-US" dirty="0" smtClean="0"/>
                        <a:t>45</a:t>
                      </a:r>
                      <a:endParaRPr lang="en-US" dirty="0"/>
                    </a:p>
                  </a:txBody>
                  <a:tcPr>
                    <a:solidFill>
                      <a:srgbClr val="FFFF00"/>
                    </a:solidFill>
                  </a:tcPr>
                </a:tc>
              </a:tr>
              <a:tr h="370840">
                <a:tc>
                  <a:txBody>
                    <a:bodyPr/>
                    <a:lstStyle/>
                    <a:p>
                      <a:pPr algn="ctr"/>
                      <a:r>
                        <a:rPr lang="en-US" dirty="0" smtClean="0"/>
                        <a:t>3</a:t>
                      </a:r>
                      <a:endParaRPr lang="en-US" dirty="0"/>
                    </a:p>
                  </a:txBody>
                  <a:tcPr/>
                </a:tc>
                <a:tc>
                  <a:txBody>
                    <a:bodyPr/>
                    <a:lstStyle/>
                    <a:p>
                      <a:pPr algn="ctr"/>
                      <a:r>
                        <a:rPr lang="en-US" dirty="0" smtClean="0"/>
                        <a:t>15</a:t>
                      </a:r>
                      <a:endParaRPr lang="en-US" dirty="0"/>
                    </a:p>
                  </a:txBody>
                  <a:tcPr/>
                </a:tc>
                <a:tc>
                  <a:txBody>
                    <a:bodyPr/>
                    <a:lstStyle/>
                    <a:p>
                      <a:pPr algn="ctr"/>
                      <a:r>
                        <a:rPr lang="en-US" dirty="0" smtClean="0"/>
                        <a:t>60</a:t>
                      </a:r>
                      <a:endParaRPr lang="en-US" dirty="0"/>
                    </a:p>
                  </a:txBody>
                  <a:tcPr/>
                </a:tc>
              </a:tr>
              <a:tr h="370840">
                <a:tc>
                  <a:txBody>
                    <a:bodyPr/>
                    <a:lstStyle/>
                    <a:p>
                      <a:pPr algn="ctr"/>
                      <a:r>
                        <a:rPr lang="en-US" dirty="0" smtClean="0"/>
                        <a:t>4</a:t>
                      </a:r>
                      <a:endParaRPr lang="en-US" dirty="0"/>
                    </a:p>
                  </a:txBody>
                  <a:tcPr/>
                </a:tc>
                <a:tc>
                  <a:txBody>
                    <a:bodyPr/>
                    <a:lstStyle/>
                    <a:p>
                      <a:pPr algn="ctr"/>
                      <a:r>
                        <a:rPr lang="en-US" dirty="0" smtClean="0"/>
                        <a:t>15</a:t>
                      </a:r>
                      <a:endParaRPr lang="en-US" dirty="0"/>
                    </a:p>
                  </a:txBody>
                  <a:tcPr/>
                </a:tc>
                <a:tc>
                  <a:txBody>
                    <a:bodyPr/>
                    <a:lstStyle/>
                    <a:p>
                      <a:pPr algn="ctr"/>
                      <a:r>
                        <a:rPr lang="en-US" dirty="0" smtClean="0"/>
                        <a:t>75</a:t>
                      </a:r>
                      <a:endParaRPr lang="en-US" dirty="0"/>
                    </a:p>
                  </a:txBody>
                  <a:tcPr/>
                </a:tc>
              </a:tr>
            </a:tbl>
          </a:graphicData>
        </a:graphic>
      </p:graphicFrame>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498" y="3902680"/>
            <a:ext cx="630585" cy="630585"/>
          </a:xfrm>
          <a:prstGeom prst="rect">
            <a:avLst/>
          </a:prstGeom>
        </p:spPr>
      </p:pic>
    </p:spTree>
    <p:extLst>
      <p:ext uri="{BB962C8B-B14F-4D97-AF65-F5344CB8AC3E}">
        <p14:creationId xmlns:p14="http://schemas.microsoft.com/office/powerpoint/2010/main" val="410518286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94</a:t>
            </a:fld>
            <a:endParaRPr lang="en"/>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2057401" y="335280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8075" y="4469882"/>
            <a:ext cx="1122868" cy="1122868"/>
          </a:xfrm>
          <a:prstGeom prst="rect">
            <a:avLst/>
          </a:prstGeom>
        </p:spPr>
      </p:pic>
      <p:cxnSp>
        <p:nvCxnSpPr>
          <p:cNvPr id="55" name="Straight Connector 54"/>
          <p:cNvCxnSpPr/>
          <p:nvPr/>
        </p:nvCxnSpPr>
        <p:spPr>
          <a:xfrm>
            <a:off x="2802968" y="3599368"/>
            <a:ext cx="0" cy="870514"/>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619744" y="4632790"/>
            <a:ext cx="1460656" cy="923330"/>
          </a:xfrm>
          <a:prstGeom prst="rect">
            <a:avLst/>
          </a:prstGeom>
          <a:noFill/>
        </p:spPr>
        <p:txBody>
          <a:bodyPr wrap="none" rtlCol="0">
            <a:spAutoFit/>
          </a:bodyPr>
          <a:lstStyle/>
          <a:p>
            <a:pPr marL="285750" indent="-285750">
              <a:buFontTx/>
              <a:buChar char="-"/>
            </a:pPr>
            <a:r>
              <a:rPr lang="en-US" sz="1800" b="1" dirty="0" smtClean="0"/>
              <a:t>Medicine</a:t>
            </a:r>
          </a:p>
          <a:p>
            <a:pPr marL="285750" indent="-285750">
              <a:buFontTx/>
              <a:buChar char="-"/>
            </a:pPr>
            <a:r>
              <a:rPr lang="en-US" sz="1800" b="1" dirty="0" smtClean="0"/>
              <a:t>Food</a:t>
            </a:r>
          </a:p>
          <a:p>
            <a:pPr marL="285750" indent="-285750">
              <a:buFontTx/>
              <a:buChar char="-"/>
            </a:pPr>
            <a:r>
              <a:rPr lang="en-US" sz="1800" b="1" dirty="0" smtClean="0"/>
              <a:t>Practice</a:t>
            </a:r>
            <a:endParaRPr lang="en-US" sz="1800" b="1" dirty="0"/>
          </a:p>
        </p:txBody>
      </p:sp>
    </p:spTree>
    <p:extLst>
      <p:ext uri="{BB962C8B-B14F-4D97-AF65-F5344CB8AC3E}">
        <p14:creationId xmlns:p14="http://schemas.microsoft.com/office/powerpoint/2010/main" val="29262834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95</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76" y="2455412"/>
            <a:ext cx="1416456" cy="1655512"/>
          </a:xfrm>
          <a:prstGeom prst="rect">
            <a:avLst/>
          </a:prstGeom>
        </p:spPr>
      </p:pic>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7058" y="2292480"/>
            <a:ext cx="1746031" cy="1746031"/>
          </a:xfrm>
          <a:prstGeom prst="rect">
            <a:avLst/>
          </a:prstGeom>
        </p:spPr>
      </p:pic>
      <p:sp>
        <p:nvSpPr>
          <p:cNvPr id="42" name="Right Arrow 41"/>
          <p:cNvSpPr/>
          <p:nvPr/>
        </p:nvSpPr>
        <p:spPr>
          <a:xfrm>
            <a:off x="2110860"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131818" y="4191000"/>
            <a:ext cx="1345240" cy="584775"/>
          </a:xfrm>
          <a:prstGeom prst="rect">
            <a:avLst/>
          </a:prstGeom>
          <a:noFill/>
        </p:spPr>
        <p:txBody>
          <a:bodyPr wrap="none" rtlCol="0">
            <a:spAutoFit/>
          </a:bodyPr>
          <a:lstStyle/>
          <a:p>
            <a:r>
              <a:rPr lang="en-US" sz="3200" b="1" dirty="0" smtClean="0"/>
              <a:t>FAT-1</a:t>
            </a:r>
            <a:endParaRPr lang="en-US" sz="3200" b="1"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69425" y="2518770"/>
            <a:ext cx="1282889" cy="1282889"/>
          </a:xfrm>
          <a:prstGeom prst="rect">
            <a:avLst/>
          </a:prstGeom>
        </p:spPr>
      </p:pic>
      <p:sp>
        <p:nvSpPr>
          <p:cNvPr id="17" name="Right Arrow 16"/>
          <p:cNvSpPr/>
          <p:nvPr/>
        </p:nvSpPr>
        <p:spPr>
          <a:xfrm>
            <a:off x="5286306" y="2930006"/>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924041" y="1538834"/>
            <a:ext cx="2852063" cy="584775"/>
          </a:xfrm>
          <a:prstGeom prst="rect">
            <a:avLst/>
          </a:prstGeom>
          <a:noFill/>
        </p:spPr>
        <p:txBody>
          <a:bodyPr wrap="none" rtlCol="0">
            <a:spAutoFit/>
          </a:bodyPr>
          <a:lstStyle/>
          <a:p>
            <a:r>
              <a:rPr lang="en-US" sz="3200" b="1" dirty="0" smtClean="0"/>
              <a:t>HSTS System</a:t>
            </a:r>
            <a:endParaRPr lang="en-US" sz="3200" b="1" dirty="0"/>
          </a:p>
        </p:txBody>
      </p:sp>
      <p:sp>
        <p:nvSpPr>
          <p:cNvPr id="19" name="TextBox 18"/>
          <p:cNvSpPr txBox="1"/>
          <p:nvPr/>
        </p:nvSpPr>
        <p:spPr>
          <a:xfrm>
            <a:off x="6408030" y="1538833"/>
            <a:ext cx="2005677" cy="584775"/>
          </a:xfrm>
          <a:prstGeom prst="rect">
            <a:avLst/>
          </a:prstGeom>
          <a:noFill/>
        </p:spPr>
        <p:txBody>
          <a:bodyPr wrap="none" rtlCol="0">
            <a:spAutoFit/>
          </a:bodyPr>
          <a:lstStyle/>
          <a:p>
            <a:r>
              <a:rPr lang="en-US" sz="3200" b="1" dirty="0" smtClean="0"/>
              <a:t>Database</a:t>
            </a:r>
            <a:endParaRPr lang="en-US" sz="3200" b="1" dirty="0"/>
          </a:p>
        </p:txBody>
      </p:sp>
      <p:grpSp>
        <p:nvGrpSpPr>
          <p:cNvPr id="20" name="Shape 309"/>
          <p:cNvGrpSpPr/>
          <p:nvPr/>
        </p:nvGrpSpPr>
        <p:grpSpPr>
          <a:xfrm>
            <a:off x="5228454" y="4433673"/>
            <a:ext cx="1814399" cy="1383624"/>
            <a:chOff x="4336150" y="2394850"/>
            <a:chExt cx="1814399" cy="1383624"/>
          </a:xfrm>
        </p:grpSpPr>
        <p:sp>
          <p:nvSpPr>
            <p:cNvPr id="21" name="Shape 310"/>
            <p:cNvSpPr/>
            <p:nvPr/>
          </p:nvSpPr>
          <p:spPr>
            <a:xfrm>
              <a:off x="4336150" y="2708975"/>
              <a:ext cx="1814399" cy="10694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t" anchorCtr="0">
              <a:noAutofit/>
            </a:bodyPr>
            <a:lstStyle/>
            <a:p>
              <a:pPr rtl="0">
                <a:spcBef>
                  <a:spcPts val="0"/>
                </a:spcBef>
                <a:buNone/>
              </a:pPr>
              <a:r>
                <a:rPr lang="en-US" dirty="0" err="1" smtClean="0">
                  <a:solidFill>
                    <a:schemeClr val="tx1"/>
                  </a:solidFill>
                </a:rPr>
                <a:t>fromDate</a:t>
              </a:r>
              <a:endParaRPr lang="en" dirty="0" smtClean="0">
                <a:solidFill>
                  <a:schemeClr val="tx1"/>
                </a:solidFill>
              </a:endParaRPr>
            </a:p>
            <a:p>
              <a:pPr rtl="0">
                <a:spcBef>
                  <a:spcPts val="0"/>
                </a:spcBef>
                <a:buNone/>
              </a:pPr>
              <a:r>
                <a:rPr lang="en" dirty="0" smtClean="0"/>
                <a:t>toDate</a:t>
              </a:r>
            </a:p>
            <a:p>
              <a:pPr rtl="0">
                <a:spcBef>
                  <a:spcPts val="0"/>
                </a:spcBef>
                <a:buNone/>
              </a:pPr>
              <a:r>
                <a:rPr lang="en-US" dirty="0" smtClean="0"/>
                <a:t>S</a:t>
              </a:r>
              <a:r>
                <a:rPr lang="en" dirty="0" smtClean="0"/>
                <a:t>tatus</a:t>
              </a:r>
            </a:p>
            <a:p>
              <a:pPr rtl="0">
                <a:spcBef>
                  <a:spcPts val="0"/>
                </a:spcBef>
                <a:buNone/>
              </a:pPr>
              <a:r>
                <a:rPr lang="en-US" dirty="0" smtClean="0">
                  <a:solidFill>
                    <a:srgbClr val="FF0000"/>
                  </a:solidFill>
                </a:rPr>
                <a:t>I</a:t>
              </a:r>
              <a:r>
                <a:rPr lang="en" dirty="0" smtClean="0">
                  <a:solidFill>
                    <a:srgbClr val="FF0000"/>
                  </a:solidFill>
                </a:rPr>
                <a:t>llness= FAT-2</a:t>
              </a:r>
              <a:endParaRPr lang="en" dirty="0">
                <a:solidFill>
                  <a:srgbClr val="FF0000"/>
                </a:solidFill>
              </a:endParaRPr>
            </a:p>
            <a:p>
              <a:pPr rtl="0">
                <a:spcBef>
                  <a:spcPts val="0"/>
                </a:spcBef>
                <a:buNone/>
              </a:pPr>
              <a:endParaRPr lang="en" dirty="0"/>
            </a:p>
            <a:p>
              <a:pPr lvl="0" rtl="0">
                <a:spcBef>
                  <a:spcPts val="0"/>
                </a:spcBef>
                <a:buNone/>
              </a:pPr>
              <a:endParaRPr lang="en" dirty="0"/>
            </a:p>
          </p:txBody>
        </p:sp>
        <p:sp>
          <p:nvSpPr>
            <p:cNvPr id="22" name="Shape 311"/>
            <p:cNvSpPr/>
            <p:nvPr/>
          </p:nvSpPr>
          <p:spPr>
            <a:xfrm>
              <a:off x="4336150" y="2394850"/>
              <a:ext cx="1814399" cy="362999"/>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lIns="91425" tIns="91425" rIns="91425" bIns="91425" anchor="ctr" anchorCtr="0">
              <a:noAutofit/>
            </a:bodyPr>
            <a:lstStyle/>
            <a:p>
              <a:pPr>
                <a:spcBef>
                  <a:spcPts val="0"/>
                </a:spcBef>
                <a:buNone/>
              </a:pPr>
              <a:r>
                <a:rPr lang="en" b="1" dirty="0" smtClean="0"/>
                <a:t>MedicalRecord</a:t>
              </a:r>
              <a:endParaRPr lang="en" b="1" dirty="0"/>
            </a:p>
          </p:txBody>
        </p:sp>
      </p:grpSp>
      <p:sp>
        <p:nvSpPr>
          <p:cNvPr id="23" name="Right Arrow 22"/>
          <p:cNvSpPr/>
          <p:nvPr/>
        </p:nvSpPr>
        <p:spPr>
          <a:xfrm rot="10800000">
            <a:off x="5289963" y="3297260"/>
            <a:ext cx="1384217" cy="3021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6147220" y="3474449"/>
            <a:ext cx="0" cy="9592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189160" y="4749225"/>
            <a:ext cx="1345240" cy="584775"/>
          </a:xfrm>
          <a:prstGeom prst="rect">
            <a:avLst/>
          </a:prstGeom>
          <a:noFill/>
        </p:spPr>
        <p:txBody>
          <a:bodyPr wrap="none" rtlCol="0">
            <a:spAutoFit/>
          </a:bodyPr>
          <a:lstStyle/>
          <a:p>
            <a:r>
              <a:rPr lang="en-US" sz="3200" b="1" dirty="0" smtClean="0"/>
              <a:t>FAT-2</a:t>
            </a:r>
            <a:endParaRPr lang="en-US" sz="3200" b="1" dirty="0"/>
          </a:p>
        </p:txBody>
      </p:sp>
    </p:spTree>
    <p:extLst>
      <p:ext uri="{BB962C8B-B14F-4D97-AF65-F5344CB8AC3E}">
        <p14:creationId xmlns:p14="http://schemas.microsoft.com/office/powerpoint/2010/main" val="7987763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96</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a:solidFill>
                  <a:srgbClr val="00B050"/>
                </a:solidFill>
                <a:latin typeface="Calibri" panose="020F0502020204030204" pitchFamily="34" charset="0"/>
              </a:rPr>
              <a:t>Regimen Suggestion</a:t>
            </a:r>
            <a:endParaRPr lang="vi-VN" sz="9600"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774931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990599"/>
            <a:ext cx="8229600" cy="4967700"/>
          </a:xfrm>
        </p:spPr>
        <p:txBody>
          <a:bodyPr/>
          <a:lstStyle/>
          <a:p>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97</a:t>
            </a:fld>
            <a:endParaRPr lang="en"/>
          </a:p>
        </p:txBody>
      </p:sp>
      <p:sp>
        <p:nvSpPr>
          <p:cNvPr id="39" name="Title 38"/>
          <p:cNvSpPr>
            <a:spLocks noGrp="1"/>
          </p:cNvSpPr>
          <p:nvPr>
            <p:ph type="title"/>
          </p:nvPr>
        </p:nvSpPr>
        <p:spPr/>
        <p:txBody>
          <a:bodyPr/>
          <a:lstStyle/>
          <a:p>
            <a:endParaRPr lang="en-US" dirty="0"/>
          </a:p>
        </p:txBody>
      </p:sp>
      <p:sp>
        <p:nvSpPr>
          <p:cNvPr id="40" name="Title 1"/>
          <p:cNvSpPr txBox="1">
            <a:spLocks/>
          </p:cNvSpPr>
          <p:nvPr/>
        </p:nvSpPr>
        <p:spPr>
          <a:xfrm>
            <a:off x="0" y="0"/>
            <a:ext cx="9105490" cy="1217058"/>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dirty="0" smtClean="0">
                <a:solidFill>
                  <a:srgbClr val="00B050"/>
                </a:solidFill>
                <a:latin typeface="Calibri" panose="020F0502020204030204" pitchFamily="34" charset="0"/>
              </a:rPr>
              <a:t>Regimen</a:t>
            </a:r>
            <a:endParaRPr lang="vi-VN" dirty="0">
              <a:latin typeface="+mn-lt"/>
            </a:endParaRP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902080"/>
            <a:ext cx="1746031" cy="1746031"/>
          </a:xfrm>
          <a:prstGeom prst="rect">
            <a:avLst/>
          </a:prstGeom>
        </p:spPr>
      </p:pic>
      <p:sp>
        <p:nvSpPr>
          <p:cNvPr id="18" name="TextBox 17"/>
          <p:cNvSpPr txBox="1"/>
          <p:nvPr/>
        </p:nvSpPr>
        <p:spPr>
          <a:xfrm>
            <a:off x="457200" y="5364073"/>
            <a:ext cx="8229599" cy="1077218"/>
          </a:xfrm>
          <a:prstGeom prst="rect">
            <a:avLst/>
          </a:prstGeom>
          <a:noFill/>
        </p:spPr>
        <p:txBody>
          <a:bodyPr wrap="square" rtlCol="0">
            <a:spAutoFit/>
          </a:bodyPr>
          <a:lstStyle/>
          <a:p>
            <a:r>
              <a:rPr lang="en-US" sz="3200" b="1" dirty="0" smtClean="0"/>
              <a:t>HSTS System: “Patient is fine with FAT-2, but he/she get new sick with FAT-1”</a:t>
            </a:r>
            <a:endParaRPr lang="en-US" sz="3200" b="1" dirty="0"/>
          </a:p>
        </p:txBody>
      </p:sp>
      <p:sp>
        <p:nvSpPr>
          <p:cNvPr id="25" name="TextBox 24"/>
          <p:cNvSpPr txBox="1"/>
          <p:nvPr/>
        </p:nvSpPr>
        <p:spPr>
          <a:xfrm>
            <a:off x="2311415" y="4063336"/>
            <a:ext cx="1345240" cy="584775"/>
          </a:xfrm>
          <a:prstGeom prst="rect">
            <a:avLst/>
          </a:prstGeom>
          <a:noFill/>
        </p:spPr>
        <p:txBody>
          <a:bodyPr wrap="none" rtlCol="0">
            <a:spAutoFit/>
          </a:bodyPr>
          <a:lstStyle/>
          <a:p>
            <a:r>
              <a:rPr lang="en-US" sz="3200" b="1" dirty="0" smtClean="0"/>
              <a:t>FAT-2</a:t>
            </a:r>
            <a:endParaRPr lang="en-US" sz="3200" b="1" dirty="0"/>
          </a:p>
        </p:txBody>
      </p:sp>
      <p:sp>
        <p:nvSpPr>
          <p:cNvPr id="24" name="TextBox 23"/>
          <p:cNvSpPr txBox="1"/>
          <p:nvPr/>
        </p:nvSpPr>
        <p:spPr>
          <a:xfrm>
            <a:off x="2317490" y="3149025"/>
            <a:ext cx="1345240" cy="584775"/>
          </a:xfrm>
          <a:prstGeom prst="rect">
            <a:avLst/>
          </a:prstGeom>
          <a:noFill/>
        </p:spPr>
        <p:txBody>
          <a:bodyPr wrap="none" rtlCol="0">
            <a:spAutoFit/>
          </a:bodyPr>
          <a:lstStyle/>
          <a:p>
            <a:r>
              <a:rPr lang="en-US" sz="3200" b="1" dirty="0" smtClean="0"/>
              <a:t>FAT-1</a:t>
            </a:r>
            <a:endParaRPr lang="en-US" sz="3200" b="1"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810" y="2934913"/>
            <a:ext cx="914400" cy="9144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10157" y="3996590"/>
            <a:ext cx="663195" cy="663195"/>
          </a:xfrm>
          <a:prstGeom prst="rect">
            <a:avLst/>
          </a:prstGeom>
        </p:spPr>
      </p:pic>
      <p:sp>
        <p:nvSpPr>
          <p:cNvPr id="8" name="Rounded Rectangle 7"/>
          <p:cNvSpPr/>
          <p:nvPr/>
        </p:nvSpPr>
        <p:spPr>
          <a:xfrm>
            <a:off x="2286000" y="2928009"/>
            <a:ext cx="2647209" cy="805791"/>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ight Arrow 26"/>
          <p:cNvSpPr/>
          <p:nvPr/>
        </p:nvSpPr>
        <p:spPr>
          <a:xfrm>
            <a:off x="5257263" y="3252702"/>
            <a:ext cx="533937" cy="252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912051" y="3099725"/>
            <a:ext cx="2749471" cy="584775"/>
          </a:xfrm>
          <a:prstGeom prst="rect">
            <a:avLst/>
          </a:prstGeom>
          <a:noFill/>
        </p:spPr>
        <p:txBody>
          <a:bodyPr wrap="none" rtlCol="0">
            <a:spAutoFit/>
          </a:bodyPr>
          <a:lstStyle/>
          <a:p>
            <a:r>
              <a:rPr lang="en-US" sz="3200" b="1" dirty="0" smtClean="0"/>
              <a:t>Get 1</a:t>
            </a:r>
            <a:r>
              <a:rPr lang="en-US" sz="3200" b="1" baseline="30000" dirty="0" smtClean="0"/>
              <a:t>st</a:t>
            </a:r>
            <a:r>
              <a:rPr lang="en-US" sz="3200" b="1" dirty="0" smtClean="0"/>
              <a:t> phase</a:t>
            </a:r>
            <a:endParaRPr lang="en-US" sz="3200" b="1" dirty="0"/>
          </a:p>
        </p:txBody>
      </p:sp>
    </p:spTree>
    <p:extLst>
      <p:ext uri="{BB962C8B-B14F-4D97-AF65-F5344CB8AC3E}">
        <p14:creationId xmlns:p14="http://schemas.microsoft.com/office/powerpoint/2010/main" val="669261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p:txBody>
          <a:bodyPr/>
          <a:lstStyle/>
          <a:p>
            <a:pPr marL="0" indent="0">
              <a:buNone/>
            </a:pPr>
            <a:r>
              <a:rPr lang="en-US" b="1" dirty="0" smtClean="0">
                <a:solidFill>
                  <a:schemeClr val="accent6"/>
                </a:solidFill>
              </a:rPr>
              <a:t>Demo 3: </a:t>
            </a:r>
            <a:r>
              <a:rPr lang="en-US" dirty="0" smtClean="0"/>
              <a:t>Doctor meet patient, make prescription with suggestion.</a:t>
            </a:r>
            <a:endParaRPr lang="vi-VN" dirty="0"/>
          </a:p>
        </p:txBody>
      </p:sp>
      <p:sp>
        <p:nvSpPr>
          <p:cNvPr id="4" name="Slide Number Placeholder 3"/>
          <p:cNvSpPr>
            <a:spLocks noGrp="1"/>
          </p:cNvSpPr>
          <p:nvPr>
            <p:ph type="sldNum" idx="12"/>
          </p:nvPr>
        </p:nvSpPr>
        <p:spPr/>
        <p:txBody>
          <a:bodyPr/>
          <a:lstStyle/>
          <a:p>
            <a:pPr>
              <a:spcBef>
                <a:spcPts val="0"/>
              </a:spcBef>
              <a:buNone/>
            </a:pPr>
            <a:fld id="{00000000-1234-1234-1234-123412341234}" type="slidenum">
              <a:rPr lang="en" smtClean="0"/>
              <a:t>98</a:t>
            </a:fld>
            <a:endParaRPr lang="en"/>
          </a:p>
        </p:txBody>
      </p:sp>
      <p:sp>
        <p:nvSpPr>
          <p:cNvPr id="8" name="Title 1"/>
          <p:cNvSpPr txBox="1">
            <a:spLocks/>
          </p:cNvSpPr>
          <p:nvPr/>
        </p:nvSpPr>
        <p:spPr>
          <a:xfrm>
            <a:off x="0" y="1"/>
            <a:ext cx="9105490" cy="1219200"/>
          </a:xfrm>
          <a:prstGeom prst="rect">
            <a:avLst/>
          </a:prstGeom>
        </p:spPr>
        <p:txBody>
          <a:bodyPr vert="horz" lIns="91425" tIns="91425" rIns="91425" bIns="91425" rtlCol="0" anchor="b" anchorCtr="0">
            <a:normAutofit/>
          </a:bodyPr>
          <a:lstStyle>
            <a:lvl1pPr algn="ctr" defTabSz="914400" rtl="0" eaLnBrk="1" latinLnBrk="0" hangingPunct="1">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en-US" b="1" kern="0" dirty="0" smtClean="0">
                <a:solidFill>
                  <a:srgbClr val="00B050"/>
                </a:solidFill>
                <a:latin typeface="Calibri" panose="020F0502020204030204" pitchFamily="34" charset="0"/>
                <a:cs typeface="Arial"/>
              </a:rPr>
              <a:t>Demonstration</a:t>
            </a:r>
            <a:endParaRPr lang="vi-VN" b="1" kern="0" dirty="0">
              <a:solidFill>
                <a:srgbClr val="00B050"/>
              </a:solidFill>
              <a:latin typeface="Calibri" panose="020F0502020204030204" pitchFamily="34" charset="0"/>
              <a:cs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464" y="3717959"/>
            <a:ext cx="1943100" cy="1943100"/>
          </a:xfrm>
          <a:prstGeom prst="rect">
            <a:avLst/>
          </a:prstGeom>
        </p:spPr>
      </p:pic>
      <p:sp>
        <p:nvSpPr>
          <p:cNvPr id="9" name="TextBox 8"/>
          <p:cNvSpPr txBox="1"/>
          <p:nvPr/>
        </p:nvSpPr>
        <p:spPr>
          <a:xfrm>
            <a:off x="1031334" y="5723153"/>
            <a:ext cx="981359" cy="584775"/>
          </a:xfrm>
          <a:prstGeom prst="rect">
            <a:avLst/>
          </a:prstGeom>
          <a:noFill/>
        </p:spPr>
        <p:txBody>
          <a:bodyPr wrap="none" rtlCol="0">
            <a:spAutoFit/>
          </a:bodyPr>
          <a:lstStyle/>
          <a:p>
            <a:r>
              <a:rPr lang="en-US" sz="3200" b="1" dirty="0" err="1" smtClean="0"/>
              <a:t>Quy</a:t>
            </a:r>
            <a:endParaRPr lang="en-US" sz="3200" b="1" dirty="0"/>
          </a:p>
        </p:txBody>
      </p:sp>
      <p:sp>
        <p:nvSpPr>
          <p:cNvPr id="14" name="Right Arrow 13"/>
          <p:cNvSpPr/>
          <p:nvPr/>
        </p:nvSpPr>
        <p:spPr>
          <a:xfrm>
            <a:off x="2858544" y="4177676"/>
            <a:ext cx="2383236" cy="92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3581401"/>
            <a:ext cx="1828800" cy="2137446"/>
          </a:xfrm>
          <a:prstGeom prst="rect">
            <a:avLst/>
          </a:prstGeom>
        </p:spPr>
      </p:pic>
      <p:sp>
        <p:nvSpPr>
          <p:cNvPr id="11" name="TextBox 10"/>
          <p:cNvSpPr txBox="1"/>
          <p:nvPr/>
        </p:nvSpPr>
        <p:spPr>
          <a:xfrm>
            <a:off x="6172200" y="5690738"/>
            <a:ext cx="1505540" cy="584775"/>
          </a:xfrm>
          <a:prstGeom prst="rect">
            <a:avLst/>
          </a:prstGeom>
          <a:noFill/>
        </p:spPr>
        <p:txBody>
          <a:bodyPr wrap="none" rtlCol="0">
            <a:spAutoFit/>
          </a:bodyPr>
          <a:lstStyle/>
          <a:p>
            <a:r>
              <a:rPr lang="en-US" sz="3200" b="1" dirty="0" smtClean="0"/>
              <a:t>Doctor</a:t>
            </a:r>
            <a:endParaRPr lang="en-US" sz="3200" b="1" dirty="0"/>
          </a:p>
        </p:txBody>
      </p:sp>
    </p:spTree>
    <p:extLst>
      <p:ext uri="{BB962C8B-B14F-4D97-AF65-F5344CB8AC3E}">
        <p14:creationId xmlns:p14="http://schemas.microsoft.com/office/powerpoint/2010/main" val="42252127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9" name="Shape 109"/>
          <p:cNvSpPr txBox="1"/>
          <p:nvPr/>
        </p:nvSpPr>
        <p:spPr>
          <a:xfrm>
            <a:off x="0" y="2070900"/>
            <a:ext cx="9144000" cy="2716199"/>
          </a:xfrm>
          <a:prstGeom prst="rect">
            <a:avLst/>
          </a:prstGeom>
          <a:noFill/>
          <a:ln>
            <a:noFill/>
          </a:ln>
        </p:spPr>
        <p:txBody>
          <a:bodyPr lIns="91425" tIns="91425" rIns="91425" bIns="91425" anchor="ctr" anchorCtr="0">
            <a:noAutofit/>
          </a:bodyPr>
          <a:lstStyle/>
          <a:p>
            <a:pPr lvl="0" algn="ctr" rtl="0">
              <a:spcBef>
                <a:spcPts val="0"/>
              </a:spcBef>
              <a:buClr>
                <a:schemeClr val="dk1"/>
              </a:buClr>
              <a:buSzPct val="25000"/>
              <a:buFont typeface="Arial"/>
              <a:buNone/>
            </a:pPr>
            <a:r>
              <a:rPr lang="en" sz="4800" b="1" dirty="0" smtClean="0">
                <a:solidFill>
                  <a:srgbClr val="00B050"/>
                </a:solidFill>
              </a:rPr>
              <a:t>Scheduler</a:t>
            </a:r>
            <a:endParaRPr lang="en" sz="4800" b="1" dirty="0">
              <a:solidFill>
                <a:srgbClr val="00B050"/>
              </a:solidFill>
            </a:endParaRPr>
          </a:p>
        </p:txBody>
      </p:sp>
      <p:sp>
        <p:nvSpPr>
          <p:cNvPr id="110" name="Shape 110"/>
          <p:cNvSpPr txBox="1">
            <a:spLocks noGrp="1"/>
          </p:cNvSpPr>
          <p:nvPr>
            <p:ph type="sldNum" sz="quarter"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99</a:t>
            </a:fld>
            <a:endParaRPr lang="en"/>
          </a:p>
        </p:txBody>
      </p:sp>
    </p:spTree>
    <p:extLst>
      <p:ext uri="{BB962C8B-B14F-4D97-AF65-F5344CB8AC3E}">
        <p14:creationId xmlns:p14="http://schemas.microsoft.com/office/powerpoint/2010/main" val="1247862669"/>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21565</TotalTime>
  <Words>11433</Words>
  <Application>Microsoft Office PowerPoint</Application>
  <PresentationFormat>On-screen Show (4:3)</PresentationFormat>
  <Paragraphs>1695</Paragraphs>
  <Slides>200</Slides>
  <Notes>189</Notes>
  <HiddenSlides>0</HiddenSlides>
  <MMClips>0</MMClips>
  <ScaleCrop>false</ScaleCrop>
  <HeadingPairs>
    <vt:vector size="4" baseType="variant">
      <vt:variant>
        <vt:lpstr>Theme</vt:lpstr>
      </vt:variant>
      <vt:variant>
        <vt:i4>1</vt:i4>
      </vt:variant>
      <vt:variant>
        <vt:lpstr>Slide Titles</vt:lpstr>
      </vt:variant>
      <vt:variant>
        <vt:i4>200</vt:i4>
      </vt:variant>
    </vt:vector>
  </HeadingPairs>
  <TitlesOfParts>
    <vt:vector size="201" baseType="lpstr">
      <vt:lpstr>Office Theme</vt:lpstr>
      <vt:lpstr>Health Support Tracking System</vt:lpstr>
      <vt:lpstr>Overview</vt:lpstr>
      <vt:lpstr>Current Situation</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Ho Chi Minh Traditional Medical Hospital</vt:lpstr>
      <vt:lpstr>PowerPoint Presentation</vt:lpstr>
      <vt:lpstr>Advantages</vt:lpstr>
      <vt:lpstr>Advantages</vt:lpstr>
      <vt:lpstr>Advantages</vt:lpstr>
      <vt:lpstr>Disadvantages</vt:lpstr>
      <vt:lpstr>Disadvantages</vt:lpstr>
      <vt:lpstr>Disadvantages</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Ho Chi Minh Nutrition Center</vt:lpstr>
      <vt:lpstr>PowerPoint Presentation</vt:lpstr>
      <vt:lpstr>Advantages</vt:lpstr>
      <vt:lpstr>Advantages</vt:lpstr>
      <vt:lpstr>Disadvantages</vt:lpstr>
      <vt:lpstr>Disadvantages</vt:lpstr>
      <vt:lpstr>Disadvantages</vt:lpstr>
      <vt:lpstr>Conclude</vt:lpstr>
      <vt:lpstr>Wristband</vt:lpstr>
      <vt:lpstr>Solution</vt:lpstr>
      <vt:lpstr>Solution</vt:lpstr>
      <vt:lpstr>Solution</vt:lpstr>
      <vt:lpstr>Solution</vt:lpstr>
      <vt:lpstr>Solution</vt:lpstr>
      <vt:lpstr>Solution</vt:lpstr>
      <vt:lpstr>Solution</vt:lpstr>
      <vt:lpstr>Solution</vt:lpstr>
      <vt:lpstr>Solution</vt:lpstr>
      <vt:lpstr>Advantage</vt:lpstr>
      <vt:lpstr>PowerPoint Presentation</vt:lpstr>
      <vt:lpstr>Advantage</vt:lpstr>
      <vt:lpstr>Advantage</vt:lpstr>
      <vt:lpstr>Main Function</vt:lpstr>
      <vt:lpstr>Main Function</vt:lpstr>
      <vt:lpstr>Main Function</vt:lpstr>
      <vt:lpstr>Main Function</vt:lpstr>
      <vt:lpstr>Main Function</vt:lpstr>
      <vt:lpstr>Main Function</vt:lpstr>
      <vt:lpstr>Main Function</vt:lpstr>
      <vt:lpstr>Scope of System</vt:lpstr>
      <vt:lpstr>Scope of System</vt:lpstr>
      <vt:lpstr>Scope of System</vt:lpstr>
      <vt:lpstr>Scope of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Regimen</vt:lpstr>
      <vt:lpstr>Regimen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Notification Of Patient</vt:lpstr>
      <vt:lpstr>Check Notification Of Patient</vt:lpstr>
      <vt:lpstr>Check Notification Of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Handle New Treatment</vt:lpstr>
      <vt:lpstr>Handle New Treatment</vt:lpstr>
      <vt:lpstr>Handle New Treatment</vt:lpstr>
      <vt:lpstr>Handle New Treatment</vt:lpstr>
      <vt:lpstr>Handle New Treatment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Remind Patient</vt:lpstr>
      <vt:lpstr>Remind Patient</vt:lpstr>
      <vt:lpstr>Remind Patient</vt:lpstr>
      <vt:lpstr>Remind Patient</vt:lpstr>
      <vt:lpstr>Remind Patient</vt:lpstr>
      <vt:lpstr>Remind Patient</vt:lpstr>
      <vt:lpstr>PowerPoint Presentation</vt:lpstr>
      <vt:lpstr>PowerPoint Presentation</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Communicate Wristband and System</vt:lpstr>
      <vt:lpstr>Communicate Wristband and System</vt:lpstr>
      <vt:lpstr>Communicate Wristband and System</vt:lpstr>
      <vt:lpstr>PowerPoint Presentation</vt:lpstr>
      <vt:lpstr>PowerPoint Presentation</vt:lpstr>
      <vt:lpstr>PowerPoint Presentation</vt:lpstr>
      <vt:lpstr>Communicate Wristband and System</vt:lpstr>
      <vt:lpstr>Communicate Wristband and System</vt:lpstr>
      <vt:lpstr>Communicate Wristband and System</vt:lpstr>
      <vt:lpstr>Communicate Wristband and System</vt:lpstr>
      <vt:lpstr>Communicate Wristband and System</vt:lpstr>
      <vt:lpstr>PowerPoint Presentation</vt:lpstr>
      <vt:lpstr>Appointment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Support Tracking System</dc:title>
  <cp:lastModifiedBy>QUYHKSE61160</cp:lastModifiedBy>
  <cp:revision>585</cp:revision>
  <dcterms:modified xsi:type="dcterms:W3CDTF">2015-12-13T04:13:31Z</dcterms:modified>
</cp:coreProperties>
</file>